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0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1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2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3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688" r:id="rId4"/>
    <p:sldMasterId id="2147483702" r:id="rId5"/>
    <p:sldMasterId id="2147483716" r:id="rId6"/>
    <p:sldMasterId id="2147483730" r:id="rId7"/>
    <p:sldMasterId id="2147483744" r:id="rId8"/>
    <p:sldMasterId id="2147483758" r:id="rId9"/>
    <p:sldMasterId id="2147483798" r:id="rId10"/>
    <p:sldMasterId id="2147483811" r:id="rId11"/>
    <p:sldMasterId id="2147483823" r:id="rId12"/>
    <p:sldMasterId id="2147483836" r:id="rId13"/>
    <p:sldMasterId id="2147483849" r:id="rId14"/>
  </p:sldMasterIdLst>
  <p:notesMasterIdLst>
    <p:notesMasterId r:id="rId115"/>
  </p:notesMasterIdLst>
  <p:sldIdLst>
    <p:sldId id="268" r:id="rId15"/>
    <p:sldId id="301" r:id="rId16"/>
    <p:sldId id="257" r:id="rId17"/>
    <p:sldId id="258" r:id="rId18"/>
    <p:sldId id="259" r:id="rId19"/>
    <p:sldId id="267" r:id="rId20"/>
    <p:sldId id="265" r:id="rId21"/>
    <p:sldId id="269" r:id="rId22"/>
    <p:sldId id="263" r:id="rId23"/>
    <p:sldId id="264" r:id="rId24"/>
    <p:sldId id="266" r:id="rId25"/>
    <p:sldId id="262" r:id="rId26"/>
    <p:sldId id="260" r:id="rId27"/>
    <p:sldId id="261" r:id="rId28"/>
    <p:sldId id="308" r:id="rId29"/>
    <p:sldId id="275" r:id="rId30"/>
    <p:sldId id="276" r:id="rId31"/>
    <p:sldId id="277" r:id="rId32"/>
    <p:sldId id="281" r:id="rId33"/>
    <p:sldId id="282" r:id="rId34"/>
    <p:sldId id="283" r:id="rId35"/>
    <p:sldId id="284" r:id="rId36"/>
    <p:sldId id="278" r:id="rId37"/>
    <p:sldId id="517" r:id="rId38"/>
    <p:sldId id="518" r:id="rId39"/>
    <p:sldId id="519" r:id="rId40"/>
    <p:sldId id="520" r:id="rId41"/>
    <p:sldId id="521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42" r:id="rId63"/>
    <p:sldId id="543" r:id="rId64"/>
    <p:sldId id="544" r:id="rId65"/>
    <p:sldId id="545" r:id="rId66"/>
    <p:sldId id="546" r:id="rId67"/>
    <p:sldId id="547" r:id="rId68"/>
    <p:sldId id="548" r:id="rId69"/>
    <p:sldId id="549" r:id="rId70"/>
    <p:sldId id="550" r:id="rId71"/>
    <p:sldId id="551" r:id="rId72"/>
    <p:sldId id="552" r:id="rId73"/>
    <p:sldId id="553" r:id="rId74"/>
    <p:sldId id="425" r:id="rId75"/>
    <p:sldId id="426" r:id="rId76"/>
    <p:sldId id="427" r:id="rId77"/>
    <p:sldId id="428" r:id="rId78"/>
    <p:sldId id="429" r:id="rId79"/>
    <p:sldId id="430" r:id="rId80"/>
    <p:sldId id="431" r:id="rId81"/>
    <p:sldId id="432" r:id="rId82"/>
    <p:sldId id="433" r:id="rId83"/>
    <p:sldId id="434" r:id="rId84"/>
    <p:sldId id="435" r:id="rId85"/>
    <p:sldId id="436" r:id="rId86"/>
    <p:sldId id="437" r:id="rId87"/>
    <p:sldId id="438" r:id="rId88"/>
    <p:sldId id="439" r:id="rId89"/>
    <p:sldId id="440" r:id="rId90"/>
    <p:sldId id="400" r:id="rId91"/>
    <p:sldId id="401" r:id="rId92"/>
    <p:sldId id="40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  <p:sldId id="412" r:id="rId103"/>
    <p:sldId id="413" r:id="rId104"/>
    <p:sldId id="414" r:id="rId105"/>
    <p:sldId id="415" r:id="rId106"/>
    <p:sldId id="416" r:id="rId107"/>
    <p:sldId id="417" r:id="rId108"/>
    <p:sldId id="418" r:id="rId109"/>
    <p:sldId id="419" r:id="rId110"/>
    <p:sldId id="420" r:id="rId111"/>
    <p:sldId id="421" r:id="rId112"/>
    <p:sldId id="422" r:id="rId113"/>
    <p:sldId id="423" r:id="rId1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8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117" Type="http://schemas.openxmlformats.org/officeDocument/2006/relationships/viewProps" Target="viewProps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6" Type="http://schemas.openxmlformats.org/officeDocument/2006/relationships/slide" Target="slides/slide2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theme" Target="theme/theme1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presProps" Target="pres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9D821-2729-4BD1-AC07-D0BCEA3EF107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70AEF-15B6-4808-A630-ABBB2FAAFB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9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4518B91B-C202-4573-9F6D-CC762909D6A7}" type="slidenum">
              <a:rPr lang="en-US" altLang="zh-CN"/>
              <a:pPr eaLnBrk="1" hangingPunct="1"/>
              <a:t>2</a:t>
            </a:fld>
            <a:endParaRPr lang="en-US" altLang="zh-CN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0AEF-15B6-4808-A630-ABBB2FAAFB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9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0AEF-15B6-4808-A630-ABBB2FAAFB0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8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7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169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298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429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411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687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9739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150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104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74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297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3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501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172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584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422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542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87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460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7061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7905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1337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5542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0421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36959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6234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8202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3355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8594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2017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7315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5548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5525C-74A7-4428-B558-099D012FA3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769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63E13-A085-4677-B097-E9C343A19B4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4297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111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C63697-1ADE-4CEC-93D4-B9773A05C5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3080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5FFC63-C543-4082-BB78-FFF48D73EDD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941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A7BEBB-7539-4131-B23A-78844DB409C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7191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42E0DF-5FE1-45E8-A2D3-7D4828646B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9529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DEC5BB-C021-467A-80EF-8E368C9810F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6434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C99F1-70A9-470B-8F92-B1D4BAAC52F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7597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A6469-26D3-4B0A-9550-C8B669BD3EF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5818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AA08-CF13-4D70-92A0-1F643447F4D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2463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1D048-16F8-4352-8DEC-FE53492E258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4231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458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867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2973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5398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3647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6632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1957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13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6853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3675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7446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4390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4788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059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0755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433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404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4872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9905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3002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3456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0044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3778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8043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0030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0199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1758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8815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0348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7636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623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3306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5109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0590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9792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8637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1346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29559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633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5773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99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8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414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76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84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1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45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38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43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64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27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4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3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49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01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073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718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021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64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03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198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070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722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419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636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25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48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31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679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33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45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5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807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737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2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13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1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677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146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26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59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805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197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111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28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73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50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187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07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048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557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648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89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581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85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41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394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828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6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535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0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466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82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261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429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34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15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544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773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80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38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294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4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370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823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86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437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5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69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50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607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239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405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5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audio" Target="../media/audio1.wav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audio" Target="../media/audio1.wav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audio" Target="../media/audio1.wav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audio" Target="../media/audio1.wav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B45F-EAC0-4A04-B96F-206AA75D5015}" type="datetimeFigureOut">
              <a:rPr lang="zh-CN" altLang="en-US" smtClean="0"/>
              <a:t>2016-09-13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1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3C9A38-4A2B-42DF-A401-58AB1964F5CA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 spd="slow">
    <p:diamond/>
    <p:sndAc>
      <p:stSnd>
        <p:snd r:embed="rId13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4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6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6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1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7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45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0.jpeg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3.xml"/><Relationship Id="rId6" Type="http://schemas.openxmlformats.org/officeDocument/2006/relationships/slide" Target="slide2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slide" Target="slide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&#39640;&#20013;-ed%20&#19982;-ing%20&#24418;&#24335;&#27719;&#24635;&#23567;&#32467;.docx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1FQzhV" TargetMode="Externa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5" name="Picture 9" descr="index_disneylan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24175"/>
            <a:ext cx="8596313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图片1gt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822450"/>
            <a:ext cx="1277938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1835150" y="1125538"/>
            <a:ext cx="5602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 dirty="0">
                <a:solidFill>
                  <a:srgbClr val="000000"/>
                </a:solidFill>
                <a:latin typeface="Arial Black" pitchFamily="34" charset="0"/>
              </a:rPr>
              <a:t>Theme parks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95288" y="309563"/>
            <a:ext cx="193198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200" b="1" dirty="0">
                <a:solidFill>
                  <a:srgbClr val="000000"/>
                </a:solidFill>
                <a:latin typeface="Arial Black" pitchFamily="34" charset="0"/>
              </a:rPr>
              <a:t>Unit 5</a:t>
            </a:r>
          </a:p>
        </p:txBody>
      </p:sp>
    </p:spTree>
    <p:extLst>
      <p:ext uri="{BB962C8B-B14F-4D97-AF65-F5344CB8AC3E}">
        <p14:creationId xmlns:p14="http://schemas.microsoft.com/office/powerpoint/2010/main" val="371201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4963"/>
            <a:ext cx="735171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1797050" y="5751513"/>
            <a:ext cx="723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3333CC"/>
                </a:solidFill>
              </a:rPr>
              <a:t>Shenzhen Splendid China</a:t>
            </a:r>
          </a:p>
        </p:txBody>
      </p:sp>
    </p:spTree>
    <p:extLst>
      <p:ext uri="{BB962C8B-B14F-4D97-AF65-F5344CB8AC3E}">
        <p14:creationId xmlns:p14="http://schemas.microsoft.com/office/powerpoint/2010/main" val="161325682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889248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400" dirty="0"/>
          </a:p>
          <a:p>
            <a:r>
              <a:rPr lang="en-US" altLang="zh-CN" sz="2800" b="1" dirty="0" smtClean="0"/>
              <a:t>7. </a:t>
            </a:r>
            <a:r>
              <a:rPr lang="en-US" altLang="zh-CN" sz="2800" b="1" dirty="0"/>
              <a:t>Where did you find the professor who made the speech yesterday?</a:t>
            </a:r>
            <a:endParaRPr lang="zh-CN" altLang="zh-CN" sz="2800" b="1" dirty="0"/>
          </a:p>
          <a:p>
            <a:r>
              <a:rPr lang="en-US" altLang="zh-CN" sz="2800" b="1" dirty="0"/>
              <a:t>It was in the hall ______ the students often have a meeting.</a:t>
            </a:r>
            <a:endParaRPr lang="zh-CN" altLang="zh-CN" sz="2800" b="1" dirty="0"/>
          </a:p>
          <a:p>
            <a:pPr marL="342900" indent="-342900">
              <a:buAutoNum type="alphaUcPeriod"/>
            </a:pPr>
            <a:r>
              <a:rPr lang="en-US" altLang="zh-CN" sz="2800" b="1" dirty="0"/>
              <a:t>where 	B. which	 C. that 	D. when  </a:t>
            </a:r>
          </a:p>
          <a:p>
            <a:endParaRPr lang="zh-CN" altLang="zh-CN" sz="2800" b="1" dirty="0"/>
          </a:p>
          <a:p>
            <a:r>
              <a:rPr lang="en-US" altLang="zh-CN" sz="2800" b="1" dirty="0" smtClean="0"/>
              <a:t>8. </a:t>
            </a:r>
            <a:r>
              <a:rPr lang="en-US" altLang="zh-CN" sz="2800" b="1" dirty="0"/>
              <a:t>--- Where did you get to know her?    </a:t>
            </a:r>
            <a:endParaRPr lang="zh-CN" altLang="zh-CN" sz="2800" b="1" dirty="0"/>
          </a:p>
          <a:p>
            <a:r>
              <a:rPr lang="en-US" altLang="zh-CN" sz="2800" b="1" dirty="0"/>
              <a:t>--- It was on the farm ____ we worked. </a:t>
            </a:r>
            <a:r>
              <a:rPr lang="zh-CN" altLang="zh-CN" sz="2800" b="1" dirty="0"/>
              <a:t>（</a:t>
            </a:r>
            <a:r>
              <a:rPr lang="en-US" altLang="zh-CN" sz="2800" b="1" dirty="0"/>
              <a:t>07</a:t>
            </a:r>
            <a:r>
              <a:rPr lang="zh-CN" altLang="zh-CN" sz="2800" b="1" dirty="0"/>
              <a:t>山东）</a:t>
            </a:r>
          </a:p>
          <a:p>
            <a:r>
              <a:rPr lang="en-US" altLang="zh-CN" sz="2800" b="1" dirty="0"/>
              <a:t>   A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that  	B. there  C. which  D. where</a:t>
            </a:r>
          </a:p>
          <a:p>
            <a:endParaRPr lang="zh-CN" altLang="zh-CN" sz="2800" b="1" dirty="0"/>
          </a:p>
          <a:p>
            <a:r>
              <a:rPr lang="en-US" altLang="zh-CN" sz="2800" b="1" dirty="0" smtClean="0"/>
              <a:t>9. </a:t>
            </a:r>
            <a:r>
              <a:rPr lang="en-US" altLang="zh-CN" sz="2800" b="1" dirty="0"/>
              <a:t>---When did you meet him?</a:t>
            </a:r>
            <a:endParaRPr lang="zh-CN" altLang="zh-CN" sz="2800" b="1" dirty="0"/>
          </a:p>
          <a:p>
            <a:r>
              <a:rPr lang="en-US" altLang="zh-CN" sz="2800" b="1" dirty="0"/>
              <a:t>---It’s on the afternoon ________ I went to the movie.</a:t>
            </a:r>
            <a:endParaRPr lang="zh-CN" altLang="zh-CN" sz="2800" b="1" dirty="0"/>
          </a:p>
          <a:p>
            <a:r>
              <a:rPr lang="en-US" altLang="zh-CN" sz="2800" b="1" dirty="0"/>
              <a:t>A. that    B. which    C. when    D. where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7652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1957388" y="5661025"/>
            <a:ext cx="563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 err="1" smtClean="0">
                <a:solidFill>
                  <a:srgbClr val="3333CC"/>
                </a:solidFill>
              </a:rPr>
              <a:t>Xiahu</a:t>
            </a:r>
            <a:r>
              <a:rPr kumimoji="1" lang="en-US" altLang="zh-CN" sz="4000" b="1" dirty="0" smtClean="0">
                <a:solidFill>
                  <a:srgbClr val="3333CC"/>
                </a:solidFill>
              </a:rPr>
              <a:t>  Botanical Garden</a:t>
            </a:r>
            <a:endParaRPr kumimoji="1" lang="en-US" altLang="zh-CN" sz="4000" b="1" dirty="0">
              <a:solidFill>
                <a:srgbClr val="3333CC"/>
              </a:solidFill>
            </a:endParaRPr>
          </a:p>
        </p:txBody>
      </p:sp>
      <p:pic>
        <p:nvPicPr>
          <p:cNvPr id="1026" name="Picture 2" descr="E:\USER\Desktop\201105121557107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560839" cy="49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99359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258888" y="2060575"/>
            <a:ext cx="51847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200" b="1">
                <a:solidFill>
                  <a:srgbClr val="000000"/>
                </a:solidFill>
              </a:rPr>
              <a:t>With your partner, discuss what kind of activities we can take in a theme park.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1835150" y="1165225"/>
            <a:ext cx="3810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800" b="1">
                <a:solidFill>
                  <a:srgbClr val="9933FF"/>
                </a:solidFill>
                <a:latin typeface="Arial Black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744889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323850" y="11969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323850" y="62372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3276600" y="1844675"/>
            <a:ext cx="572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3490913" y="5734050"/>
            <a:ext cx="54737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251520" y="44624"/>
            <a:ext cx="8389242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</a:rPr>
              <a:t>These theme parks have a variety of things to see and do.</a:t>
            </a:r>
            <a:endParaRPr kumimoji="1" lang="en-US" altLang="zh-CN" sz="3600" b="1" dirty="0">
              <a:solidFill>
                <a:srgbClr val="000000"/>
              </a:solidFill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63437" y="1052736"/>
            <a:ext cx="8765408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Sports theme park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Sports to play or watch; physical exercise and athletic   competition</a:t>
            </a:r>
            <a:r>
              <a:rPr kumimoji="1" lang="en-US" altLang="zh-CN" sz="3200" b="1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36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History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how ancestors dressed, worked and lived</a:t>
            </a:r>
            <a:r>
              <a:rPr kumimoji="1" lang="en-US" altLang="zh-CN" sz="3200" b="1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32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Culture theme park: </a:t>
            </a:r>
            <a:endParaRPr kumimoji="1" lang="en-US" altLang="zh-CN" sz="3600" b="1" dirty="0" smtClean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how special groups dress today, what they eat and what the homes look like, cook culture food, take pictures in the special clothing.</a:t>
            </a:r>
          </a:p>
        </p:txBody>
      </p:sp>
    </p:spTree>
    <p:extLst>
      <p:ext uri="{BB962C8B-B14F-4D97-AF65-F5344CB8AC3E}">
        <p14:creationId xmlns:p14="http://schemas.microsoft.com/office/powerpoint/2010/main" val="72405391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15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15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 animBg="1" autoUpdateAnimBg="0"/>
      <p:bldP spid="21504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684213" y="765175"/>
            <a:ext cx="82804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Marine or ocean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and swim with dolphins and learn about ocean life.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Science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Take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part in experiments.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future park: </a:t>
            </a:r>
            <a:endParaRPr kumimoji="1" lang="en-US" altLang="zh-CN" sz="3600" b="1" dirty="0" smtClean="0">
              <a:solidFill>
                <a:srgbClr val="FF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Go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on imaginary trip to space and experience life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14744178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16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168353197_25aad3cc6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997200"/>
            <a:ext cx="3529013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 descr="200609251251434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13100"/>
            <a:ext cx="34290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539750" y="5445125"/>
            <a:ext cx="4105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3333FF"/>
                </a:solidFill>
              </a:rPr>
              <a:t>A garden in Suzhou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5940425" y="5589588"/>
            <a:ext cx="24479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3333FF"/>
                </a:solidFill>
              </a:rPr>
              <a:t>Disneyland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51521" y="188913"/>
            <a:ext cx="8352730" cy="1116012"/>
            <a:chOff x="288" y="134"/>
            <a:chExt cx="4656" cy="703"/>
          </a:xfrm>
        </p:grpSpPr>
        <p:sp>
          <p:nvSpPr>
            <p:cNvPr id="19473" name="Rectangle 8"/>
            <p:cNvSpPr>
              <a:spLocks noChangeArrowheads="1"/>
            </p:cNvSpPr>
            <p:nvPr/>
          </p:nvSpPr>
          <p:spPr bwMode="auto">
            <a:xfrm>
              <a:off x="288" y="134"/>
              <a:ext cx="4400" cy="703"/>
            </a:xfrm>
            <a:prstGeom prst="rect">
              <a:avLst/>
            </a:prstGeom>
            <a:solidFill>
              <a:schemeClr val="accent1">
                <a:alpha val="4196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74" name="Text Box 9"/>
            <p:cNvSpPr txBox="1">
              <a:spLocks noChangeArrowheads="1"/>
            </p:cNvSpPr>
            <p:nvPr/>
          </p:nvSpPr>
          <p:spPr bwMode="auto">
            <a:xfrm>
              <a:off x="288" y="134"/>
              <a:ext cx="465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CC3300"/>
                  </a:solidFill>
                  <a:latin typeface="Comic Sans MS" pitchFamily="66" charset="0"/>
                </a:rPr>
                <a:t>Difference between an ordinary park and a theme park</a:t>
              </a:r>
              <a:endParaRPr lang="en-US" altLang="zh-CN" sz="2400" b="1" dirty="0">
                <a:solidFill>
                  <a:srgbClr val="CC3300"/>
                </a:solidFill>
                <a:latin typeface="Comic Sans MS" pitchFamily="66" charset="0"/>
              </a:endParaRPr>
            </a:p>
          </p:txBody>
        </p:sp>
      </p:grpSp>
      <p:sp>
        <p:nvSpPr>
          <p:cNvPr id="19464" name="Oval 10"/>
          <p:cNvSpPr>
            <a:spLocks noChangeArrowheads="1"/>
          </p:cNvSpPr>
          <p:nvPr/>
        </p:nvSpPr>
        <p:spPr bwMode="auto">
          <a:xfrm>
            <a:off x="0" y="1989138"/>
            <a:ext cx="2843808" cy="1143000"/>
          </a:xfrm>
          <a:prstGeom prst="ellipse">
            <a:avLst/>
          </a:prstGeom>
          <a:solidFill>
            <a:srgbClr val="3366FF">
              <a:alpha val="2313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rgbClr val="FF0000"/>
                </a:solidFill>
              </a:rPr>
              <a:t>amusement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465" name="Oval 11"/>
          <p:cNvSpPr>
            <a:spLocks noChangeArrowheads="1"/>
          </p:cNvSpPr>
          <p:nvPr/>
        </p:nvSpPr>
        <p:spPr bwMode="auto">
          <a:xfrm>
            <a:off x="2339975" y="981075"/>
            <a:ext cx="3962400" cy="1447800"/>
          </a:xfrm>
          <a:prstGeom prst="ellipse">
            <a:avLst/>
          </a:prstGeom>
          <a:solidFill>
            <a:srgbClr val="3366FF">
              <a:alpha val="1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 smtClean="0">
                <a:solidFill>
                  <a:srgbClr val="FF0000"/>
                </a:solidFill>
              </a:rPr>
              <a:t>theme park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9466" name="Oval 12"/>
          <p:cNvSpPr>
            <a:spLocks noChangeArrowheads="1"/>
          </p:cNvSpPr>
          <p:nvPr/>
        </p:nvSpPr>
        <p:spPr bwMode="auto">
          <a:xfrm>
            <a:off x="6011863" y="1844675"/>
            <a:ext cx="2736850" cy="1143000"/>
          </a:xfrm>
          <a:prstGeom prst="ellipse">
            <a:avLst/>
          </a:prstGeom>
          <a:solidFill>
            <a:srgbClr val="3366FF">
              <a:alpha val="2313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rgbClr val="FF0000"/>
                </a:solidFill>
              </a:rPr>
              <a:t>knowledge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971550" y="6100763"/>
            <a:ext cx="6935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</a:rPr>
              <a:t>Theme parks combine fun with learning</a:t>
            </a:r>
          </a:p>
        </p:txBody>
      </p:sp>
    </p:spTree>
    <p:extLst>
      <p:ext uri="{BB962C8B-B14F-4D97-AF65-F5344CB8AC3E}">
        <p14:creationId xmlns:p14="http://schemas.microsoft.com/office/powerpoint/2010/main" val="37434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 animBg="1"/>
      <p:bldP spid="19465" grpId="0" animBg="1"/>
      <p:bldP spid="19466" grpId="0" animBg="1"/>
      <p:bldP spid="92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Rot="1" noChangeArrowheads="1"/>
          </p:cNvSpPr>
          <p:nvPr/>
        </p:nvSpPr>
        <p:spPr bwMode="auto">
          <a:xfrm>
            <a:off x="503238" y="2060575"/>
            <a:ext cx="8748712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990600" indent="-533400" algn="ctr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71600" indent="-457200" algn="ctr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52600" indent="-381000"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09800" indent="-381000"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6670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1242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5814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0386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What is the meaning of the title “Theme</a:t>
            </a:r>
          </a:p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Parks - Fun and More Than Fun”?   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503238" y="3300413"/>
            <a:ext cx="7993062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D60093"/>
                </a:solidFill>
              </a:rPr>
              <a:t>The title means that theme parks are fun to visit, but that they can also be educational and can offer useful information.</a:t>
            </a:r>
          </a:p>
        </p:txBody>
      </p:sp>
      <p:sp>
        <p:nvSpPr>
          <p:cNvPr id="163846" name="Text Box 6" descr="08062615"/>
          <p:cNvSpPr txBox="1">
            <a:spLocks noChangeArrowheads="1"/>
          </p:cNvSpPr>
          <p:nvPr/>
        </p:nvSpPr>
        <p:spPr bwMode="auto">
          <a:xfrm>
            <a:off x="3060700" y="620713"/>
            <a:ext cx="5473700" cy="6413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I</a:t>
            </a:r>
          </a:p>
        </p:txBody>
      </p:sp>
      <p:grpSp>
        <p:nvGrpSpPr>
          <p:cNvPr id="163850" name="Group 10"/>
          <p:cNvGrpSpPr>
            <a:grpSpLocks/>
          </p:cNvGrpSpPr>
          <p:nvPr/>
        </p:nvGrpSpPr>
        <p:grpSpPr bwMode="auto">
          <a:xfrm>
            <a:off x="647700" y="620713"/>
            <a:ext cx="1871663" cy="649287"/>
            <a:chOff x="476" y="390"/>
            <a:chExt cx="1179" cy="409"/>
          </a:xfrm>
        </p:grpSpPr>
        <p:pic>
          <p:nvPicPr>
            <p:cNvPr id="163851" name="Picture 11" descr="图片1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852" name="Text Box 12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574675" y="1412875"/>
            <a:ext cx="4286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8000"/>
                </a:solidFill>
              </a:rPr>
              <a:t>A</a:t>
            </a:r>
            <a:r>
              <a:rPr lang="en-US" altLang="en-US" sz="3600" b="1">
                <a:solidFill>
                  <a:srgbClr val="008000"/>
                </a:solidFill>
              </a:rPr>
              <a:t>nswer</a:t>
            </a:r>
            <a:r>
              <a:rPr lang="en-US" altLang="zh-CN" sz="3600" b="1">
                <a:solidFill>
                  <a:srgbClr val="008000"/>
                </a:solidFill>
              </a:rPr>
              <a:t> the question.</a:t>
            </a:r>
          </a:p>
        </p:txBody>
      </p:sp>
    </p:spTree>
    <p:extLst>
      <p:ext uri="{BB962C8B-B14F-4D97-AF65-F5344CB8AC3E}">
        <p14:creationId xmlns:p14="http://schemas.microsoft.com/office/powerpoint/2010/main" val="674738592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  <p:bldP spid="1638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42" name="Rectangle 10"/>
          <p:cNvSpPr>
            <a:spLocks noChangeArrowheads="1"/>
          </p:cNvSpPr>
          <p:nvPr/>
        </p:nvSpPr>
        <p:spPr bwMode="auto">
          <a:xfrm>
            <a:off x="396875" y="2400300"/>
            <a:ext cx="8351838" cy="3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9900CC"/>
                </a:solidFill>
              </a:rPr>
              <a:t>What’s the text mainly about?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A. The differences among theme parks.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B. An introduction to three theme parks.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C. Theme parks are more than fun.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D. Disneyland is more popular than other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     theme parks. </a:t>
            </a:r>
          </a:p>
        </p:txBody>
      </p:sp>
      <p:sp>
        <p:nvSpPr>
          <p:cNvPr id="300036" name="Text Box 4" descr="08062615"/>
          <p:cNvSpPr txBox="1">
            <a:spLocks noChangeArrowheads="1"/>
          </p:cNvSpPr>
          <p:nvPr/>
        </p:nvSpPr>
        <p:spPr bwMode="auto">
          <a:xfrm>
            <a:off x="2771775" y="774700"/>
            <a:ext cx="5762625" cy="6413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II</a:t>
            </a:r>
          </a:p>
        </p:txBody>
      </p:sp>
      <p:grpSp>
        <p:nvGrpSpPr>
          <p:cNvPr id="300037" name="Group 5"/>
          <p:cNvGrpSpPr>
            <a:grpSpLocks/>
          </p:cNvGrpSpPr>
          <p:nvPr/>
        </p:nvGrpSpPr>
        <p:grpSpPr bwMode="auto">
          <a:xfrm>
            <a:off x="468313" y="774700"/>
            <a:ext cx="1871662" cy="649288"/>
            <a:chOff x="476" y="390"/>
            <a:chExt cx="1179" cy="409"/>
          </a:xfrm>
        </p:grpSpPr>
        <p:pic>
          <p:nvPicPr>
            <p:cNvPr id="300038" name="Picture 6" descr="图片1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0039" name="Text Box 7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  <p:pic>
        <p:nvPicPr>
          <p:cNvPr id="300040" name="Picture 8" descr="sta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55988"/>
            <a:ext cx="9525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41" name="Rectangle 9"/>
          <p:cNvSpPr>
            <a:spLocks noChangeArrowheads="1"/>
          </p:cNvSpPr>
          <p:nvPr/>
        </p:nvSpPr>
        <p:spPr bwMode="auto">
          <a:xfrm>
            <a:off x="395288" y="1700213"/>
            <a:ext cx="4857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>
                <a:solidFill>
                  <a:srgbClr val="008000"/>
                </a:solidFill>
              </a:rPr>
              <a:t>Choose the best answer</a:t>
            </a:r>
            <a:r>
              <a:rPr lang="en-US" altLang="zh-CN" sz="3600" b="1">
                <a:solidFill>
                  <a:srgbClr val="008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969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1519238" y="1871862"/>
            <a:ext cx="781208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There are various kinds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of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theme parks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77" name="Rectangle 21"/>
          <p:cNvSpPr>
            <a:spLocks noChangeArrowheads="1"/>
          </p:cNvSpPr>
          <p:nvPr/>
        </p:nvSpPr>
        <p:spPr bwMode="auto">
          <a:xfrm>
            <a:off x="1555750" y="2430989"/>
            <a:ext cx="676751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If you want to have fun and more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than fun, come 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Disneyland.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78" name="Rectangle 22"/>
          <p:cNvSpPr>
            <a:spLocks noChangeArrowheads="1"/>
          </p:cNvSpPr>
          <p:nvPr/>
        </p:nvSpPr>
        <p:spPr bwMode="auto">
          <a:xfrm>
            <a:off x="1554163" y="3504466"/>
            <a:ext cx="748982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Come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Dollywood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</a:rPr>
              <a:t>to have fun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learning all about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America’s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historical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southeastern </a:t>
            </a:r>
            <a:r>
              <a:rPr lang="en-US" altLang="zh-CN" sz="3400" b="1" dirty="0">
                <a:solidFill>
                  <a:srgbClr val="000000"/>
                </a:solidFill>
              </a:rPr>
              <a:t>culture.</a:t>
            </a:r>
          </a:p>
        </p:txBody>
      </p:sp>
      <p:sp>
        <p:nvSpPr>
          <p:cNvPr id="198679" name="Rectangle 23"/>
          <p:cNvSpPr>
            <a:spLocks noChangeArrowheads="1"/>
          </p:cNvSpPr>
          <p:nvPr/>
        </p:nvSpPr>
        <p:spPr bwMode="auto">
          <a:xfrm>
            <a:off x="1554163" y="5123594"/>
            <a:ext cx="766762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To enter a world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of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fantasy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about </a:t>
            </a:r>
            <a:endParaRPr lang="en-US" altLang="zh-CN" sz="34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ancient England, come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Camelot Park.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 </a:t>
            </a:r>
            <a:endParaRPr lang="en-US" altLang="zh-CN" sz="3400" b="1" dirty="0">
              <a:solidFill>
                <a:srgbClr val="000000"/>
              </a:solidFill>
            </a:endParaRPr>
          </a:p>
        </p:txBody>
      </p:sp>
      <p:sp>
        <p:nvSpPr>
          <p:cNvPr id="198685" name="Text Box 29"/>
          <p:cNvSpPr txBox="1">
            <a:spLocks noChangeArrowheads="1"/>
          </p:cNvSpPr>
          <p:nvPr/>
        </p:nvSpPr>
        <p:spPr bwMode="auto">
          <a:xfrm>
            <a:off x="6523038" y="1846263"/>
            <a:ext cx="29448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88" name="Text Box 32"/>
          <p:cNvSpPr txBox="1">
            <a:spLocks noChangeArrowheads="1"/>
          </p:cNvSpPr>
          <p:nvPr/>
        </p:nvSpPr>
        <p:spPr bwMode="auto">
          <a:xfrm>
            <a:off x="42863" y="2459038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2</a:t>
            </a:r>
          </a:p>
        </p:txBody>
      </p:sp>
      <p:sp>
        <p:nvSpPr>
          <p:cNvPr id="198689" name="Text Box 33"/>
          <p:cNvSpPr txBox="1">
            <a:spLocks noChangeArrowheads="1"/>
          </p:cNvSpPr>
          <p:nvPr/>
        </p:nvSpPr>
        <p:spPr bwMode="auto">
          <a:xfrm>
            <a:off x="46038" y="3500438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3</a:t>
            </a: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42863" y="5124450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4</a:t>
            </a: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42863" y="1866900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1</a:t>
            </a: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42863" y="862013"/>
            <a:ext cx="878522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400" b="1" dirty="0">
                <a:solidFill>
                  <a:srgbClr val="008000"/>
                </a:solidFill>
              </a:rPr>
              <a:t>Find the topic sentence of each paragraph </a:t>
            </a:r>
            <a:r>
              <a:rPr kumimoji="1" lang="en-US" altLang="zh-CN" sz="3400" b="1" dirty="0" smtClean="0">
                <a:solidFill>
                  <a:srgbClr val="008000"/>
                </a:solidFill>
              </a:rPr>
              <a:t>and.</a:t>
            </a:r>
            <a:endParaRPr kumimoji="1" lang="en-US" altLang="zh-CN" sz="3400" b="1" dirty="0">
              <a:solidFill>
                <a:srgbClr val="008000"/>
              </a:solidFill>
            </a:endParaRPr>
          </a:p>
        </p:txBody>
      </p:sp>
      <p:sp>
        <p:nvSpPr>
          <p:cNvPr id="198693" name="Text Box 37" descr="08062615"/>
          <p:cNvSpPr txBox="1">
            <a:spLocks noChangeArrowheads="1"/>
          </p:cNvSpPr>
          <p:nvPr/>
        </p:nvSpPr>
        <p:spPr bwMode="auto">
          <a:xfrm>
            <a:off x="2851150" y="188913"/>
            <a:ext cx="5688013" cy="60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400" b="1">
                <a:solidFill>
                  <a:srgbClr val="0000FF"/>
                </a:solidFill>
              </a:rPr>
              <a:t>Reading Comprehension III</a:t>
            </a:r>
          </a:p>
        </p:txBody>
      </p:sp>
      <p:grpSp>
        <p:nvGrpSpPr>
          <p:cNvPr id="198694" name="Group 38"/>
          <p:cNvGrpSpPr>
            <a:grpSpLocks/>
          </p:cNvGrpSpPr>
          <p:nvPr/>
        </p:nvGrpSpPr>
        <p:grpSpPr bwMode="auto">
          <a:xfrm>
            <a:off x="179388" y="187325"/>
            <a:ext cx="1871662" cy="649288"/>
            <a:chOff x="476" y="390"/>
            <a:chExt cx="1179" cy="409"/>
          </a:xfrm>
        </p:grpSpPr>
        <p:pic>
          <p:nvPicPr>
            <p:cNvPr id="198695" name="Picture 39" descr="图片1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696" name="Text Box 40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85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198677" grpId="0"/>
      <p:bldP spid="198678" grpId="0"/>
      <p:bldP spid="198679" grpId="0"/>
      <p:bldP spid="198685" grpId="0"/>
      <p:bldP spid="198688" grpId="0"/>
      <p:bldP spid="198689" grpId="0"/>
      <p:bldP spid="198690" grpId="0"/>
      <p:bldP spid="1986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933" name="Group 45"/>
          <p:cNvGraphicFramePr>
            <a:graphicFrameLocks noGrp="1"/>
          </p:cNvGraphicFramePr>
          <p:nvPr>
            <p:ph/>
          </p:nvPr>
        </p:nvGraphicFramePr>
        <p:xfrm>
          <a:off x="684213" y="2205038"/>
          <a:ext cx="7772400" cy="4033520"/>
        </p:xfrm>
        <a:graphic>
          <a:graphicData uri="http://schemas.openxmlformats.org/drawingml/2006/table">
            <a:tbl>
              <a:tblPr/>
              <a:tblGrid>
                <a:gridCol w="2590800"/>
                <a:gridCol w="2017712"/>
                <a:gridCol w="3163888"/>
              </a:tblGrid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Disneyland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Dollywood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Camelot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611188" y="1341438"/>
            <a:ext cx="532923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>
                <a:solidFill>
                  <a:srgbClr val="9900CC"/>
                </a:solidFill>
              </a:rPr>
              <a:t>Complete the table below.</a:t>
            </a:r>
          </a:p>
        </p:txBody>
      </p:sp>
      <p:sp>
        <p:nvSpPr>
          <p:cNvPr id="165925" name="Text Box 37" descr="08062615"/>
          <p:cNvSpPr txBox="1">
            <a:spLocks noChangeArrowheads="1"/>
          </p:cNvSpPr>
          <p:nvPr/>
        </p:nvSpPr>
        <p:spPr bwMode="auto">
          <a:xfrm>
            <a:off x="2916238" y="549275"/>
            <a:ext cx="5688012" cy="641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V</a:t>
            </a:r>
          </a:p>
        </p:txBody>
      </p:sp>
      <p:grpSp>
        <p:nvGrpSpPr>
          <p:cNvPr id="165937" name="Group 49"/>
          <p:cNvGrpSpPr>
            <a:grpSpLocks/>
          </p:cNvGrpSpPr>
          <p:nvPr/>
        </p:nvGrpSpPr>
        <p:grpSpPr bwMode="auto">
          <a:xfrm>
            <a:off x="657225" y="517525"/>
            <a:ext cx="1898650" cy="679450"/>
            <a:chOff x="288" y="181"/>
            <a:chExt cx="1824" cy="528"/>
          </a:xfrm>
        </p:grpSpPr>
        <p:pic>
          <p:nvPicPr>
            <p:cNvPr id="165938" name="Picture 50" descr="图片1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1"/>
              <a:ext cx="1824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39" name="Text Box 51"/>
            <p:cNvSpPr txBox="1">
              <a:spLocks noChangeArrowheads="1"/>
            </p:cNvSpPr>
            <p:nvPr/>
          </p:nvSpPr>
          <p:spPr bwMode="auto">
            <a:xfrm>
              <a:off x="482" y="259"/>
              <a:ext cx="1542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Scanning</a:t>
              </a:r>
            </a:p>
          </p:txBody>
        </p:sp>
      </p:grpSp>
      <p:grpSp>
        <p:nvGrpSpPr>
          <p:cNvPr id="165947" name="Group 59"/>
          <p:cNvGrpSpPr>
            <a:grpSpLocks/>
          </p:cNvGrpSpPr>
          <p:nvPr/>
        </p:nvGrpSpPr>
        <p:grpSpPr bwMode="auto">
          <a:xfrm>
            <a:off x="3924300" y="3502025"/>
            <a:ext cx="3313113" cy="2592388"/>
            <a:chOff x="2472" y="2251"/>
            <a:chExt cx="2087" cy="1633"/>
          </a:xfrm>
        </p:grpSpPr>
        <p:pic>
          <p:nvPicPr>
            <p:cNvPr id="165940" name="Picture 52" descr="点击链接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2251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2" name="Picture 54" descr="点击链接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2251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3" name="Picture 55" descr="点击链接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" y="2863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4" name="Picture 56" descr="点击链接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3453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5" name="Picture 57" descr="点击链接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2840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6" name="Picture 58" descr="点击链接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3430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80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5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 flipH="1">
            <a:off x="2819400" y="4267200"/>
            <a:ext cx="1219200" cy="838200"/>
          </a:xfrm>
          <a:prstGeom prst="line">
            <a:avLst/>
          </a:prstGeom>
          <a:noFill/>
          <a:ln w="38100">
            <a:solidFill>
              <a:srgbClr val="BF96F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5334000" y="4267200"/>
            <a:ext cx="1295400" cy="914400"/>
          </a:xfrm>
          <a:prstGeom prst="line">
            <a:avLst/>
          </a:prstGeom>
          <a:noFill/>
          <a:ln w="38100">
            <a:solidFill>
              <a:srgbClr val="BF96F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16" name="Oval 4"/>
          <p:cNvSpPr>
            <a:spLocks noChangeArrowheads="1"/>
          </p:cNvSpPr>
          <p:nvPr/>
        </p:nvSpPr>
        <p:spPr bwMode="auto">
          <a:xfrm>
            <a:off x="5508625" y="5013325"/>
            <a:ext cx="3348038" cy="1150938"/>
          </a:xfrm>
          <a:prstGeom prst="ellipse">
            <a:avLst/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kumimoji="1" lang="en-US" altLang="zh-CN" sz="2400" b="1" dirty="0">
              <a:solidFill>
                <a:srgbClr val="CC0099"/>
              </a:solidFill>
              <a:latin typeface="Times New Roman" pitchFamily="18" charset="0"/>
            </a:endParaRPr>
          </a:p>
          <a:p>
            <a:pPr algn="ctr" eaLnBrk="1" hangingPunct="1"/>
            <a:r>
              <a:rPr kumimoji="1" lang="en-US" altLang="zh-CN" sz="3200" b="1" dirty="0">
                <a:solidFill>
                  <a:srgbClr val="009900"/>
                </a:solidFill>
                <a:latin typeface="Times New Roman" pitchFamily="18" charset="0"/>
              </a:rPr>
              <a:t>relax</a:t>
            </a:r>
            <a:endParaRPr kumimoji="1" lang="en-US" altLang="zh-CN" sz="2800" b="1" dirty="0">
              <a:solidFill>
                <a:srgbClr val="CC0099"/>
              </a:solidFill>
              <a:latin typeface="Times New Roman" pitchFamily="18" charset="0"/>
            </a:endParaRPr>
          </a:p>
          <a:p>
            <a:pPr algn="ctr" eaLnBrk="1" hangingPunct="1"/>
            <a:endParaRPr kumimoji="1" lang="en-US" altLang="zh-CN" sz="2400" dirty="0">
              <a:latin typeface="Times New Roman" pitchFamily="18" charset="0"/>
            </a:endParaRPr>
          </a:p>
        </p:txBody>
      </p:sp>
      <p:sp>
        <p:nvSpPr>
          <p:cNvPr id="4101" name="Oval 5"/>
          <p:cNvSpPr>
            <a:spLocks noChangeArrowheads="1"/>
          </p:cNvSpPr>
          <p:nvPr/>
        </p:nvSpPr>
        <p:spPr bwMode="auto">
          <a:xfrm>
            <a:off x="3429000" y="3124200"/>
            <a:ext cx="24384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solidFill>
                  <a:srgbClr val="D60093"/>
                </a:solidFill>
                <a:latin typeface="Comic Sans MS" pitchFamily="66" charset="0"/>
              </a:rPr>
              <a:t>parks</a:t>
            </a:r>
          </a:p>
        </p:txBody>
      </p:sp>
      <p:sp>
        <p:nvSpPr>
          <p:cNvPr id="90118" name="Oval 6"/>
          <p:cNvSpPr>
            <a:spLocks noChangeArrowheads="1"/>
          </p:cNvSpPr>
          <p:nvPr/>
        </p:nvSpPr>
        <p:spPr bwMode="auto">
          <a:xfrm>
            <a:off x="539750" y="3068638"/>
            <a:ext cx="2417763" cy="1335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rgbClr val="99FFCC">
                  <a:alpha val="50000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3200" b="1" dirty="0">
                <a:solidFill>
                  <a:srgbClr val="990033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90119" name="Oval 7"/>
          <p:cNvSpPr>
            <a:spLocks noChangeArrowheads="1"/>
          </p:cNvSpPr>
          <p:nvPr/>
        </p:nvSpPr>
        <p:spPr bwMode="auto">
          <a:xfrm>
            <a:off x="5292724" y="1557338"/>
            <a:ext cx="3095699" cy="1295400"/>
          </a:xfrm>
          <a:prstGeom prst="ellipse">
            <a:avLst/>
          </a:prstGeom>
          <a:gradFill rotWithShape="1">
            <a:gsLst>
              <a:gs pos="0">
                <a:srgbClr val="FFFF66">
                  <a:alpha val="50000"/>
                </a:srgbClr>
              </a:gs>
              <a:gs pos="50000">
                <a:srgbClr val="FFFFFF"/>
              </a:gs>
              <a:gs pos="100000">
                <a:srgbClr val="FFFF66">
                  <a:alpha val="50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latin typeface="Times New Roman" pitchFamily="18" charset="0"/>
              </a:rPr>
              <a:t>e</a:t>
            </a:r>
            <a:r>
              <a:rPr kumimoji="1" lang="en-US" altLang="zh-CN" sz="3200" b="1" dirty="0" smtClean="0">
                <a:solidFill>
                  <a:schemeClr val="accent2"/>
                </a:solidFill>
                <a:latin typeface="Times New Roman" pitchFamily="18" charset="0"/>
              </a:rPr>
              <a:t>njoy the scenery</a:t>
            </a:r>
            <a:endParaRPr kumimoji="1" lang="en-US" altLang="zh-CN" sz="32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90120" name="Oval 8"/>
          <p:cNvSpPr>
            <a:spLocks noChangeArrowheads="1"/>
          </p:cNvSpPr>
          <p:nvPr/>
        </p:nvSpPr>
        <p:spPr bwMode="auto">
          <a:xfrm>
            <a:off x="2700338" y="5084763"/>
            <a:ext cx="2889250" cy="1208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66">
                  <a:alpha val="57999"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kumimoji="1" lang="en-US" altLang="zh-CN" sz="2400" b="1" dirty="0">
              <a:solidFill>
                <a:schemeClr val="accent2"/>
              </a:solidFill>
              <a:latin typeface="Times New Roman" pitchFamily="18" charset="0"/>
            </a:endParaRPr>
          </a:p>
          <a:p>
            <a:pPr algn="ctr" eaLnBrk="1" hangingPunct="1"/>
            <a:r>
              <a:rPr kumimoji="1" lang="en-US" altLang="zh-CN" sz="2800" b="1" dirty="0">
                <a:solidFill>
                  <a:srgbClr val="FF3300"/>
                </a:solidFill>
                <a:latin typeface="Times New Roman" pitchFamily="18" charset="0"/>
              </a:rPr>
              <a:t>have fun</a:t>
            </a:r>
          </a:p>
          <a:p>
            <a:pPr algn="ctr" eaLnBrk="1" hangingPunct="1"/>
            <a:endParaRPr kumimoji="1" lang="en-US" altLang="zh-CN" sz="2400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90121" name="Oval 9"/>
          <p:cNvSpPr>
            <a:spLocks noChangeArrowheads="1"/>
          </p:cNvSpPr>
          <p:nvPr/>
        </p:nvSpPr>
        <p:spPr bwMode="auto">
          <a:xfrm>
            <a:off x="6372225" y="3068638"/>
            <a:ext cx="2519363" cy="1241425"/>
          </a:xfrm>
          <a:prstGeom prst="ellipse">
            <a:avLst/>
          </a:prstGeom>
          <a:gradFill rotWithShape="1">
            <a:gsLst>
              <a:gs pos="0">
                <a:srgbClr val="FF9966">
                  <a:alpha val="50000"/>
                </a:srgbClr>
              </a:gs>
              <a:gs pos="50000">
                <a:srgbClr val="FFFFFF"/>
              </a:gs>
              <a:gs pos="100000">
                <a:srgbClr val="FF9966">
                  <a:alpha val="50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3200" b="1" dirty="0">
                <a:solidFill>
                  <a:srgbClr val="336600"/>
                </a:solidFill>
                <a:latin typeface="Times New Roman" pitchFamily="18" charset="0"/>
              </a:rPr>
              <a:t>have a picnic</a:t>
            </a:r>
          </a:p>
        </p:txBody>
      </p:sp>
      <p:sp>
        <p:nvSpPr>
          <p:cNvPr id="4112" name="Text Box 10"/>
          <p:cNvSpPr txBox="1">
            <a:spLocks noChangeArrowheads="1"/>
          </p:cNvSpPr>
          <p:nvPr/>
        </p:nvSpPr>
        <p:spPr bwMode="auto">
          <a:xfrm>
            <a:off x="762000" y="3505200"/>
            <a:ext cx="1960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itchFamily="18" charset="0"/>
              </a:rPr>
              <a:t> </a:t>
            </a:r>
            <a:endParaRPr kumimoji="1" lang="en-US" altLang="zh-CN" sz="2200" b="1" dirty="0">
              <a:latin typeface="Times New Roman" pitchFamily="18" charset="0"/>
            </a:endParaRPr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250825" y="4652963"/>
            <a:ext cx="2592388" cy="1296987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latin typeface="Times New Roman" pitchFamily="18" charset="0"/>
              </a:rPr>
              <a:t>play games</a:t>
            </a:r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1331913" y="1676400"/>
            <a:ext cx="2935287" cy="960438"/>
          </a:xfrm>
          <a:prstGeom prst="ellipse">
            <a:avLst/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 dirty="0">
                <a:latin typeface="Times New Roman" pitchFamily="18" charset="0"/>
              </a:rPr>
              <a:t>chat with friends</a:t>
            </a:r>
          </a:p>
        </p:txBody>
      </p:sp>
      <p:sp>
        <p:nvSpPr>
          <p:cNvPr id="4115" name="Line 13"/>
          <p:cNvSpPr>
            <a:spLocks noChangeShapeType="1"/>
          </p:cNvSpPr>
          <p:nvPr/>
        </p:nvSpPr>
        <p:spPr bwMode="auto">
          <a:xfrm>
            <a:off x="4724400" y="4495800"/>
            <a:ext cx="0" cy="8382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6" name="Line 14"/>
          <p:cNvSpPr>
            <a:spLocks noChangeShapeType="1"/>
          </p:cNvSpPr>
          <p:nvPr/>
        </p:nvSpPr>
        <p:spPr bwMode="auto">
          <a:xfrm>
            <a:off x="2906713" y="3789363"/>
            <a:ext cx="441325" cy="20637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7" name="Line 15"/>
          <p:cNvSpPr>
            <a:spLocks noChangeShapeType="1"/>
          </p:cNvSpPr>
          <p:nvPr/>
        </p:nvSpPr>
        <p:spPr bwMode="auto">
          <a:xfrm flipV="1">
            <a:off x="5867400" y="3789363"/>
            <a:ext cx="504825" cy="20637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8" name="Line 16"/>
          <p:cNvSpPr>
            <a:spLocks noChangeShapeType="1"/>
          </p:cNvSpPr>
          <p:nvPr/>
        </p:nvSpPr>
        <p:spPr bwMode="auto">
          <a:xfrm>
            <a:off x="3733800" y="2667000"/>
            <a:ext cx="304800" cy="5334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9" name="Line 17"/>
          <p:cNvSpPr>
            <a:spLocks noChangeShapeType="1"/>
          </p:cNvSpPr>
          <p:nvPr/>
        </p:nvSpPr>
        <p:spPr bwMode="auto">
          <a:xfrm flipH="1">
            <a:off x="5105400" y="2514600"/>
            <a:ext cx="381000" cy="6858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0" name="Rectangle 18"/>
          <p:cNvSpPr>
            <a:spLocks noChangeArrowheads="1"/>
          </p:cNvSpPr>
          <p:nvPr/>
        </p:nvSpPr>
        <p:spPr bwMode="auto">
          <a:xfrm>
            <a:off x="5508625" y="549275"/>
            <a:ext cx="3376613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3600" b="1" dirty="0">
                <a:solidFill>
                  <a:srgbClr val="FF3300"/>
                </a:solidFill>
                <a:latin typeface="Comic Sans MS" pitchFamily="66" charset="0"/>
              </a:rPr>
              <a:t>Brainstorming:</a:t>
            </a:r>
          </a:p>
        </p:txBody>
      </p:sp>
      <p:sp>
        <p:nvSpPr>
          <p:cNvPr id="90132" name="WordArt 20"/>
          <p:cNvSpPr>
            <a:spLocks noChangeArrowheads="1" noChangeShapeType="1"/>
          </p:cNvSpPr>
          <p:nvPr/>
        </p:nvSpPr>
        <p:spPr bwMode="auto">
          <a:xfrm>
            <a:off x="323850" y="0"/>
            <a:ext cx="2663825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Comic Sans MS"/>
              </a:rPr>
              <a:t>Discussion</a:t>
            </a:r>
            <a:endParaRPr lang="zh-CN" altLang="en-US" sz="4400" b="1" kern="1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16416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 autoUpdateAnimBg="0"/>
      <p:bldP spid="90120" grpId="0" animBg="1" autoUpdateAnimBg="0"/>
      <p:bldP spid="90123" grpId="0" animBg="1" autoUpdateAnimBg="0"/>
      <p:bldP spid="90124" grpId="0" animBg="1" autoUpdateAnimBg="0"/>
      <p:bldP spid="901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82" name="Group 46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728064801"/>
              </p:ext>
            </p:extLst>
          </p:nvPr>
        </p:nvGraphicFramePr>
        <p:xfrm>
          <a:off x="179512" y="696404"/>
          <a:ext cx="8856984" cy="5888736"/>
        </p:xfrm>
        <a:graphic>
          <a:graphicData uri="http://schemas.openxmlformats.org/drawingml/2006/table">
            <a:tbl>
              <a:tblPr/>
              <a:tblGrid>
                <a:gridCol w="2456263"/>
                <a:gridCol w="2083803"/>
                <a:gridCol w="4316918"/>
              </a:tblGrid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Disneyland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627784" y="2276872"/>
            <a:ext cx="1967205" cy="1363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fairy </a:t>
            </a: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tale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stories</a:t>
            </a:r>
          </a:p>
        </p:txBody>
      </p:sp>
      <p:sp>
        <p:nvSpPr>
          <p:cNvPr id="3" name="矩形 2"/>
          <p:cNvSpPr/>
          <p:nvPr/>
        </p:nvSpPr>
        <p:spPr>
          <a:xfrm>
            <a:off x="4701108" y="249289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travel through space, visit a pirate ship, meet fairy tale or Disney cartoon character, ride a swinging ship, go on a free-fall drop</a:t>
            </a:r>
          </a:p>
        </p:txBody>
      </p:sp>
    </p:spTree>
    <p:extLst>
      <p:ext uri="{BB962C8B-B14F-4D97-AF65-F5344CB8AC3E}">
        <p14:creationId xmlns:p14="http://schemas.microsoft.com/office/powerpoint/2010/main" val="126250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63" name="Group 55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104878254"/>
              </p:ext>
            </p:extLst>
          </p:nvPr>
        </p:nvGraphicFramePr>
        <p:xfrm>
          <a:off x="250825" y="188913"/>
          <a:ext cx="8713788" cy="6480447"/>
        </p:xfrm>
        <a:graphic>
          <a:graphicData uri="http://schemas.openxmlformats.org/drawingml/2006/table">
            <a:tbl>
              <a:tblPr/>
              <a:tblGrid>
                <a:gridCol w="1441450"/>
                <a:gridCol w="2447677"/>
                <a:gridCol w="4824661"/>
              </a:tblGrid>
              <a:tr h="1079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17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Dolly- 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619672" y="1700808"/>
            <a:ext cx="288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culture of </a:t>
            </a:r>
            <a:endParaRPr kumimoji="1" lang="en-US" altLang="zh-CN" sz="3600" b="1" dirty="0" smtClean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south-eastern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USA</a:t>
            </a:r>
            <a:endParaRPr kumimoji="1" lang="en-US" altLang="zh-CN" sz="3600" b="1" dirty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3219" y="1254532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listen to American country music,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traditional craftsmen and their work,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try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some traditional candy,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ride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on an old steam-engine train,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bald eagles,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ride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on Thunderhead and other rides</a:t>
            </a:r>
          </a:p>
        </p:txBody>
      </p:sp>
    </p:spTree>
    <p:extLst>
      <p:ext uri="{BB962C8B-B14F-4D97-AF65-F5344CB8AC3E}">
        <p14:creationId xmlns:p14="http://schemas.microsoft.com/office/powerpoint/2010/main" val="245560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80" name="Group 2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887991267"/>
              </p:ext>
            </p:extLst>
          </p:nvPr>
        </p:nvGraphicFramePr>
        <p:xfrm>
          <a:off x="396875" y="438150"/>
          <a:ext cx="8351838" cy="6519672"/>
        </p:xfrm>
        <a:graphic>
          <a:graphicData uri="http://schemas.openxmlformats.org/drawingml/2006/table">
            <a:tbl>
              <a:tblPr/>
              <a:tblGrid>
                <a:gridCol w="2376488"/>
                <a:gridCol w="2016125"/>
                <a:gridCol w="3959225"/>
              </a:tblGrid>
              <a:tr h="568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Camelot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712586" y="1852332"/>
            <a:ext cx="228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ancient English history and stories</a:t>
            </a:r>
          </a:p>
        </p:txBody>
      </p:sp>
      <p:sp>
        <p:nvSpPr>
          <p:cNvPr id="4" name="矩形 3"/>
          <p:cNvSpPr/>
          <p:nvPr/>
        </p:nvSpPr>
        <p:spPr>
          <a:xfrm>
            <a:off x="4716016" y="2132856"/>
            <a:ext cx="4572000" cy="474591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watch magic show, </a:t>
            </a:r>
            <a:endParaRPr kumimoji="1" lang="en-US" altLang="zh-CN" sz="36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fighting with swords or on horseback, 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visit farm area, 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learn about farms in ancient England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CN" sz="3600" b="1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69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4932363" y="1125538"/>
            <a:ext cx="2411412" cy="1720850"/>
            <a:chOff x="2744" y="725"/>
            <a:chExt cx="1545" cy="1099"/>
          </a:xfrm>
        </p:grpSpPr>
        <p:pic>
          <p:nvPicPr>
            <p:cNvPr id="211972" name="Picture 4" descr="Individual%2520with%2520troph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" y="725"/>
              <a:ext cx="511" cy="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973" name="Text Box 5"/>
            <p:cNvSpPr txBox="1">
              <a:spLocks noChangeArrowheads="1"/>
            </p:cNvSpPr>
            <p:nvPr/>
          </p:nvSpPr>
          <p:spPr bwMode="auto">
            <a:xfrm>
              <a:off x="2744" y="1571"/>
              <a:ext cx="153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3366FF"/>
                  </a:solidFill>
                  <a:latin typeface="Arial" pitchFamily="34" charset="0"/>
                </a:rPr>
                <a:t>Individual activity</a:t>
              </a:r>
              <a:endParaRPr lang="en-US" altLang="zh-CN">
                <a:solidFill>
                  <a:srgbClr val="3366FF"/>
                </a:solidFill>
                <a:latin typeface="Arial" pitchFamily="34" charset="0"/>
              </a:endParaRPr>
            </a:p>
          </p:txBody>
        </p:sp>
      </p:grpSp>
      <p:pic>
        <p:nvPicPr>
          <p:cNvPr id="211974" name="Picture 6" descr="qui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412875"/>
            <a:ext cx="31956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978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116632"/>
            <a:ext cx="8568952" cy="6408712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9900CC"/>
                </a:solidFill>
              </a:rPr>
              <a:t>Retell </a:t>
            </a:r>
            <a:r>
              <a:rPr lang="en-US" altLang="zh-CN" sz="2800" b="1" dirty="0">
                <a:solidFill>
                  <a:srgbClr val="9900CC"/>
                </a:solidFill>
              </a:rPr>
              <a:t>the text by filling </a:t>
            </a:r>
            <a:r>
              <a:rPr lang="en-US" altLang="zh-CN" sz="2800" b="1" dirty="0" smtClean="0">
                <a:solidFill>
                  <a:srgbClr val="9900CC"/>
                </a:solidFill>
              </a:rPr>
              <a:t>in </a:t>
            </a:r>
            <a:r>
              <a:rPr lang="en-US" altLang="zh-CN" sz="2800" b="1" dirty="0">
                <a:solidFill>
                  <a:srgbClr val="9900CC"/>
                </a:solidFill>
              </a:rPr>
              <a:t>the following blanks.</a:t>
            </a:r>
          </a:p>
          <a:p>
            <a:pPr eaLnBrk="1" hangingPunct="1">
              <a:buFontTx/>
              <a:buNone/>
            </a:pPr>
            <a:r>
              <a:rPr lang="en-US" altLang="zh-CN" sz="2800" dirty="0" smtClean="0"/>
              <a:t>	</a:t>
            </a:r>
            <a:r>
              <a:rPr lang="en-US" altLang="zh-CN" sz="2800" b="1" dirty="0" smtClean="0"/>
              <a:t>There are </a:t>
            </a:r>
            <a:r>
              <a:rPr lang="en-US" altLang="zh-CN" sz="2800" b="1" u="sng" dirty="0" smtClean="0"/>
              <a:t>1</a:t>
            </a:r>
            <a:r>
              <a:rPr lang="en-US" altLang="zh-CN" sz="2800" b="1" dirty="0" smtClean="0"/>
              <a:t>___</a:t>
            </a:r>
            <a:r>
              <a:rPr lang="en-US" altLang="zh-CN" sz="2800" b="1" u="sng" dirty="0" smtClean="0"/>
              <a:t>   </a:t>
            </a:r>
            <a:r>
              <a:rPr lang="en-US" altLang="zh-CN" sz="2800" b="1" dirty="0" smtClean="0"/>
              <a:t>____(vary) kinds of theme parks with a different park for almost everything: food, culture, science, cartoons, movies or history. Some parks are famous for having the biggest or longest roller coasters, </a:t>
            </a:r>
            <a:r>
              <a:rPr lang="en-US" altLang="zh-CN" sz="2800" b="1" u="sng" dirty="0" smtClean="0"/>
              <a:t>2</a:t>
            </a:r>
            <a:r>
              <a:rPr lang="en-US" altLang="zh-CN" sz="2800" b="1" dirty="0" smtClean="0"/>
              <a:t>_________ for showing the famous sights and sounds of a culture. The theme park you are _________(probable) most familiar with is Disneyland, which can make your dreams come true. </a:t>
            </a:r>
            <a:r>
              <a:rPr lang="en-US" altLang="zh-CN" sz="2800" b="1" u="sng" dirty="0" smtClean="0"/>
              <a:t>4</a:t>
            </a:r>
            <a:r>
              <a:rPr lang="en-US" altLang="zh-CN" sz="2800" b="1" dirty="0" smtClean="0"/>
              <a:t>_________ you wander around the fantasy amusement park, you may see Snow White or Mickey Mouse. With so many </a:t>
            </a:r>
            <a:r>
              <a:rPr lang="en-US" altLang="zh-CN" sz="2800" b="1" u="sng" dirty="0" smtClean="0"/>
              <a:t>5</a:t>
            </a:r>
            <a:r>
              <a:rPr lang="en-US" altLang="zh-CN" sz="2800" b="1" dirty="0" smtClean="0"/>
              <a:t>_________(attract), no wonder tourism is increasing </a:t>
            </a:r>
            <a:r>
              <a:rPr lang="en-US" altLang="zh-CN" sz="2800" b="1" u="sng" dirty="0" smtClean="0"/>
              <a:t>6</a:t>
            </a:r>
            <a:r>
              <a:rPr lang="en-US" altLang="zh-CN" sz="2800" b="1" dirty="0" smtClean="0"/>
              <a:t>________ there is a Disneyland. Dollywood, in the beautiful Smoky </a:t>
            </a:r>
          </a:p>
        </p:txBody>
      </p:sp>
    </p:spTree>
    <p:extLst>
      <p:ext uri="{BB962C8B-B14F-4D97-AF65-F5344CB8AC3E}">
        <p14:creationId xmlns:p14="http://schemas.microsoft.com/office/powerpoint/2010/main" val="171129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512" y="44624"/>
            <a:ext cx="8784976" cy="676875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 smtClean="0"/>
              <a:t>	</a:t>
            </a:r>
            <a:r>
              <a:rPr lang="en-US" altLang="zh-CN" sz="2800" b="1" dirty="0" smtClean="0"/>
              <a:t>Mountains in the southeastern USA, is one of the most unique theme parks in the world, where the main attraction is </a:t>
            </a:r>
            <a:r>
              <a:rPr lang="en-US" altLang="zh-CN" sz="2800" b="1" u="sng" dirty="0" smtClean="0"/>
              <a:t>7</a:t>
            </a:r>
            <a:r>
              <a:rPr lang="en-US" altLang="zh-CN" sz="2800" b="1" dirty="0" smtClean="0"/>
              <a:t>____</a:t>
            </a:r>
            <a:r>
              <a:rPr lang="en-US" altLang="zh-CN" sz="2800" b="1" u="sng" dirty="0" smtClean="0"/>
              <a:t> </a:t>
            </a:r>
            <a:r>
              <a:rPr lang="en-US" altLang="zh-CN" sz="2800" b="1" dirty="0" smtClean="0"/>
              <a:t>___ culture. If you want to learn all about American historical southeastern culture, you can come to Dollywood </a:t>
            </a:r>
            <a:r>
              <a:rPr lang="en-US" altLang="zh-CN" sz="2800" b="1" u="sng" dirty="0" smtClean="0"/>
              <a:t>8</a:t>
            </a:r>
            <a:r>
              <a:rPr lang="en-US" altLang="zh-CN" sz="2800" b="1" dirty="0" smtClean="0"/>
              <a:t>____</a:t>
            </a:r>
            <a:r>
              <a:rPr lang="en-US" altLang="zh-CN" sz="2800" b="1" u="sng" dirty="0" smtClean="0"/>
              <a:t> </a:t>
            </a:r>
            <a:r>
              <a:rPr lang="en-US" altLang="zh-CN" sz="2800" b="1" dirty="0" smtClean="0"/>
              <a:t>___ (have) fun. If you want to experience the ancient days, then England’s Camelot Park is the place for you, where every area of the park is </a:t>
            </a:r>
            <a:r>
              <a:rPr lang="en-US" altLang="zh-CN" sz="2800" b="1" u="sng" dirty="0" smtClean="0"/>
              <a:t>9</a:t>
            </a:r>
            <a:r>
              <a:rPr lang="en-US" altLang="zh-CN" sz="2800" b="1" dirty="0" smtClean="0"/>
              <a:t>_________(model) after life in the days of King Arthur and the Knights of the Round Table. In a word, it’s </a:t>
            </a:r>
            <a:r>
              <a:rPr lang="en-US" altLang="zh-CN" sz="2800" b="1" u="sng" dirty="0" smtClean="0"/>
              <a:t>10</a:t>
            </a:r>
            <a:r>
              <a:rPr lang="en-US" altLang="zh-CN" sz="2800" b="1" dirty="0" smtClean="0"/>
              <a:t>________ world of fantasy about ancient England.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1.various      	2. others       		3. probably 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4. As          		5. attractions		6. wherever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7. its           		8. to have       		9. modelled 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10. a </a:t>
            </a:r>
          </a:p>
        </p:txBody>
      </p:sp>
    </p:spTree>
    <p:extLst>
      <p:ext uri="{BB962C8B-B14F-4D97-AF65-F5344CB8AC3E}">
        <p14:creationId xmlns:p14="http://schemas.microsoft.com/office/powerpoint/2010/main" val="38119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3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33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33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33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12968" cy="1143000"/>
          </a:xfrm>
        </p:spPr>
        <p:txBody>
          <a:bodyPr/>
          <a:lstStyle/>
          <a:p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V-</a:t>
            </a:r>
            <a:r>
              <a:rPr lang="en-US" altLang="zh-CN" sz="4000" dirty="0" err="1" smtClean="0">
                <a:solidFill>
                  <a:srgbClr val="FF0000"/>
                </a:solidFill>
                <a:hlinkClick r:id="rId2" action="ppaction://hlinkfile"/>
              </a:rPr>
              <a:t>ing</a:t>
            </a:r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 (</a:t>
            </a:r>
            <a:r>
              <a:rPr lang="zh-CN" altLang="en-US" sz="4000" dirty="0" smtClean="0">
                <a:solidFill>
                  <a:srgbClr val="FF0000"/>
                </a:solidFill>
                <a:hlinkClick r:id="rId2" action="ppaction://hlinkfile"/>
              </a:rPr>
              <a:t>令人</a:t>
            </a:r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…</a:t>
            </a:r>
            <a:r>
              <a:rPr lang="zh-CN" altLang="en-US" sz="4000" dirty="0" smtClean="0">
                <a:solidFill>
                  <a:srgbClr val="FF0000"/>
                </a:solidFill>
                <a:hlinkClick r:id="rId2" action="ppaction://hlinkfile"/>
              </a:rPr>
              <a:t>的）</a:t>
            </a:r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&amp;V-</a:t>
            </a:r>
            <a:r>
              <a:rPr lang="en-US" altLang="zh-CN" sz="4000" dirty="0" err="1" smtClean="0">
                <a:solidFill>
                  <a:srgbClr val="FF0000"/>
                </a:solidFill>
                <a:hlinkClick r:id="rId2" action="ppaction://hlinkfile"/>
              </a:rPr>
              <a:t>ed</a:t>
            </a:r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 </a:t>
            </a:r>
            <a:r>
              <a:rPr lang="zh-CN" altLang="en-US" sz="4000" dirty="0" smtClean="0">
                <a:solidFill>
                  <a:srgbClr val="FF0000"/>
                </a:solidFill>
                <a:hlinkClick r:id="rId2" action="ppaction://hlinkfile"/>
              </a:rPr>
              <a:t>（感到</a:t>
            </a:r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…</a:t>
            </a:r>
            <a:r>
              <a:rPr lang="zh-CN" altLang="en-US" sz="4000" dirty="0" smtClean="0">
                <a:solidFill>
                  <a:srgbClr val="FF0000"/>
                </a:solidFill>
                <a:hlinkClick r:id="rId2" action="ppaction://hlinkfile"/>
              </a:rPr>
              <a:t>的）</a:t>
            </a:r>
            <a:r>
              <a:rPr lang="en-US" altLang="zh-CN" sz="4000" dirty="0" smtClean="0">
                <a:solidFill>
                  <a:srgbClr val="FF0000"/>
                </a:solidFill>
                <a:hlinkClick r:id="rId2" action="ppaction://hlinkfile"/>
              </a:rPr>
              <a:t> </a:t>
            </a:r>
            <a:endParaRPr lang="zh-CN" altLang="en-US" sz="4000" dirty="0">
              <a:solidFill>
                <a:srgbClr val="FF0000"/>
              </a:solidFill>
              <a:hlinkClick r:id="rId2" action="ppaction://hlinkfile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satisfy </a:t>
            </a:r>
          </a:p>
          <a:p>
            <a:r>
              <a:rPr lang="en-US" altLang="zh-CN" dirty="0" smtClean="0"/>
              <a:t>excite</a:t>
            </a:r>
          </a:p>
          <a:p>
            <a:r>
              <a:rPr lang="en-US" altLang="zh-CN" dirty="0" smtClean="0"/>
              <a:t>confuse</a:t>
            </a:r>
          </a:p>
          <a:p>
            <a:r>
              <a:rPr lang="en-US" altLang="zh-CN" dirty="0" smtClean="0"/>
              <a:t>relax</a:t>
            </a:r>
          </a:p>
          <a:p>
            <a:r>
              <a:rPr lang="en-US" altLang="zh-CN" dirty="0" smtClean="0"/>
              <a:t>inspire</a:t>
            </a:r>
          </a:p>
          <a:p>
            <a:r>
              <a:rPr lang="en-US" altLang="zh-CN" dirty="0" smtClean="0"/>
              <a:t>tire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7772400" cy="51202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 _______(surprise) look on her face suggested that she hadn’t known it before.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To tell you the _____(true), </a:t>
            </a:r>
            <a:r>
              <a:rPr lang="en-US" altLang="zh-CN" dirty="0" smtClean="0"/>
              <a:t>I think it ______(embarrass)to speak English before a machine.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</a:p>
          <a:p>
            <a:pPr marL="0" indent="0">
              <a:buNone/>
            </a:pPr>
            <a:r>
              <a:rPr lang="en-US" altLang="zh-CN" dirty="0" smtClean="0"/>
              <a:t>It’s </a:t>
            </a:r>
            <a:r>
              <a:rPr lang="en-US" altLang="zh-CN" b="1" dirty="0" smtClean="0">
                <a:solidFill>
                  <a:srgbClr val="FF0000"/>
                </a:solidFill>
              </a:rPr>
              <a:t>______(true) </a:t>
            </a:r>
            <a:r>
              <a:rPr lang="en-US" altLang="zh-CN" dirty="0" smtClean="0"/>
              <a:t>an honor to take part in the English speaking contest.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2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Remain </a:t>
            </a:r>
            <a:r>
              <a:rPr lang="zh-CN" altLang="en-US" dirty="0" smtClean="0"/>
              <a:t>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5616624"/>
          </a:xfrm>
        </p:spPr>
        <p:txBody>
          <a:bodyPr/>
          <a:lstStyle/>
          <a:p>
            <a:r>
              <a:rPr lang="en-US" altLang="zh-CN" dirty="0" smtClean="0"/>
              <a:t>Please remain______(seat) until the plane has come to a complete stop</a:t>
            </a:r>
          </a:p>
          <a:p>
            <a:r>
              <a:rPr lang="en-US" altLang="zh-CN" dirty="0" smtClean="0"/>
              <a:t>It </a:t>
            </a:r>
            <a:r>
              <a:rPr lang="en-US" altLang="zh-CN" dirty="0"/>
              <a:t>remains </a:t>
            </a:r>
            <a:r>
              <a:rPr lang="en-US" altLang="zh-CN" dirty="0" smtClean="0"/>
              <a:t>_________(see)whether </a:t>
            </a:r>
            <a:r>
              <a:rPr lang="en-US" altLang="zh-CN" dirty="0"/>
              <a:t>you are right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With many major economic problems</a:t>
            </a:r>
            <a:r>
              <a:rPr lang="en-US" altLang="zh-CN" dirty="0" smtClean="0"/>
              <a:t>____(remain)to </a:t>
            </a:r>
            <a:r>
              <a:rPr lang="en-US" altLang="zh-CN" dirty="0"/>
              <a:t>be </a:t>
            </a:r>
            <a:r>
              <a:rPr lang="en-US" altLang="zh-CN" dirty="0" smtClean="0"/>
              <a:t>solved, there </a:t>
            </a:r>
            <a:r>
              <a:rPr lang="en-US" altLang="zh-CN" dirty="0"/>
              <a:t>is no point predicting the growth rate of this year now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 guests had their meal and left, with nothing ______(remain/leave) on the table.</a:t>
            </a:r>
          </a:p>
          <a:p>
            <a:r>
              <a:rPr lang="en-US" altLang="zh-CN" dirty="0" smtClean="0"/>
              <a:t>Nothing ______(remain/leave) after the great fire.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8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 spend little time practicing English though I am always the first in the ___5___(write) exam.</a:t>
            </a:r>
          </a:p>
          <a:p>
            <a:r>
              <a:rPr lang="en-US" altLang="zh-CN" dirty="0" smtClean="0"/>
              <a:t>To my delight, when ___8__(give) the test paper today, I found the questions not so difficult as ____9____(expect)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5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304800" y="460375"/>
            <a:ext cx="8370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chemeClr val="tx1"/>
                </a:solidFill>
                <a:latin typeface="Times New Roman" pitchFamily="18" charset="0"/>
              </a:rPr>
              <a:t>Do you know the differences between </a:t>
            </a:r>
          </a:p>
        </p:txBody>
      </p:sp>
      <p:pic>
        <p:nvPicPr>
          <p:cNvPr id="161795" name="Picture 3" descr="1010122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371600"/>
            <a:ext cx="3352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6" name="Picture 4" descr="3176picimg200607251015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3657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1403350" y="5745163"/>
            <a:ext cx="1609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rgbClr val="FF0000"/>
                </a:solidFill>
                <a:latin typeface="Times New Roman" pitchFamily="18" charset="0"/>
              </a:rPr>
              <a:t>a park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5334000" y="5745163"/>
            <a:ext cx="3063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rgbClr val="FF0000"/>
                </a:solidFill>
                <a:latin typeface="Times New Roman" pitchFamily="18" charset="0"/>
              </a:rPr>
              <a:t>a theme park</a:t>
            </a:r>
          </a:p>
        </p:txBody>
      </p:sp>
      <p:sp>
        <p:nvSpPr>
          <p:cNvPr id="161799" name="Text Box 7"/>
          <p:cNvSpPr txBox="1">
            <a:spLocks noChangeArrowheads="1"/>
          </p:cNvSpPr>
          <p:nvPr/>
        </p:nvSpPr>
        <p:spPr bwMode="auto">
          <a:xfrm>
            <a:off x="3924300" y="2971800"/>
            <a:ext cx="1003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chemeClr val="tx1"/>
                </a:solidFill>
                <a:latin typeface="Times New Roman" pitchFamily="18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221464110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381000" y="1720850"/>
            <a:ext cx="86106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(2010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四川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 A great number of students                ___________ said they were forced to practise the piano.     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to question       B. to be questioned   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questioned        D. questioning</a:t>
            </a:r>
          </a:p>
        </p:txBody>
      </p:sp>
      <p:pic>
        <p:nvPicPr>
          <p:cNvPr id="211972" name="Picture 4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4196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224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Text Box 2"/>
          <p:cNvSpPr txBox="1">
            <a:spLocks noChangeArrowheads="1"/>
          </p:cNvSpPr>
          <p:nvPr/>
        </p:nvSpPr>
        <p:spPr bwMode="auto">
          <a:xfrm>
            <a:off x="381000" y="1290638"/>
            <a:ext cx="876300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(2009·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全国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Ⅰ)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Now that we’ve discussed our problem, are people happy with the decisions ______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？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taking  		B. take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taken  		D. to take</a:t>
            </a:r>
          </a:p>
        </p:txBody>
      </p:sp>
      <p:pic>
        <p:nvPicPr>
          <p:cNvPr id="300035" name="Picture 3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38" y="4343400"/>
            <a:ext cx="792162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96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304800" y="8382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228600" y="1611313"/>
            <a:ext cx="876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【2011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福建卷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】Tsinghua University, ________ in 1911, is home to a great number of outstanding figures.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found            B. founding      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founded        D. to be founded</a:t>
            </a:r>
          </a:p>
        </p:txBody>
      </p:sp>
      <p:pic>
        <p:nvPicPr>
          <p:cNvPr id="209924" name="Picture 4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1910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52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381000" y="1685925"/>
            <a:ext cx="86106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(2010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北京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)I’m calling to enquire about the position____________ in yesterday’s China Daily.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A. advertised             B. to be advertised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C. advertising            D. having advertised</a:t>
            </a:r>
          </a:p>
        </p:txBody>
      </p:sp>
      <p:pic>
        <p:nvPicPr>
          <p:cNvPr id="215044" name="Picture 4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5052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75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304800" y="8382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228600" y="1701800"/>
            <a:ext cx="87630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(2011·江苏)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Recently a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survey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________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prices of the same goods in two different supermarkets has caused heated debate among citizens.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A．compared　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　B．comparing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C．compares 	 D．being compared</a:t>
            </a:r>
          </a:p>
        </p:txBody>
      </p:sp>
      <p:pic>
        <p:nvPicPr>
          <p:cNvPr id="208900" name="Picture 4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1148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00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381000" y="1720850"/>
            <a:ext cx="86106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(200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8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湖南</a:t>
            </a: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 trees ______ in the storm have been moved off the road.</a:t>
            </a:r>
            <a:endParaRPr kumimoji="1" lang="zh-CN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A．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being blown down</a:t>
            </a: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    </a:t>
            </a:r>
            <a:endParaRPr kumimoji="1"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50000"/>
              </a:spcBef>
              <a:buFontTx/>
              <a:buAutoNum type="alphaUcPeriod" startAt="2"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blown down</a:t>
            </a:r>
          </a:p>
          <a:p>
            <a:pPr marL="342900" indent="-342900">
              <a:spcBef>
                <a:spcPct val="50000"/>
              </a:spcBef>
              <a:buFontTx/>
              <a:buAutoNum type="alphaUcPeriod" startAt="2"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blowing down</a:t>
            </a: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</a:t>
            </a:r>
            <a:endParaRPr kumimoji="1"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to blow down</a:t>
            </a:r>
            <a:endParaRPr kumimoji="1" lang="zh-CN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16068" name="Picture 4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100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21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ChangeArrowheads="1"/>
          </p:cNvSpPr>
          <p:nvPr/>
        </p:nvSpPr>
        <p:spPr bwMode="auto">
          <a:xfrm>
            <a:off x="381000" y="1143000"/>
            <a:ext cx="845820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福建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 not to miss the flight at 15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：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20, the manager set out for the airport in a hurry.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Reminding        B. Reminded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To remind 	D. Having reminded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38600" y="3733800"/>
            <a:ext cx="914400" cy="838200"/>
            <a:chOff x="2736" y="2688"/>
            <a:chExt cx="576" cy="528"/>
          </a:xfrm>
        </p:grpSpPr>
        <p:sp>
          <p:nvSpPr>
            <p:cNvPr id="288772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73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1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457200" y="1295400"/>
            <a:ext cx="845820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重庆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Michael’s new house is like a huge palace, ______ with his old one.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comparing  			B. compares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to compare  			D. compared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19800" y="3886200"/>
            <a:ext cx="914400" cy="838200"/>
            <a:chOff x="2736" y="2688"/>
            <a:chExt cx="576" cy="528"/>
          </a:xfrm>
        </p:grpSpPr>
        <p:sp>
          <p:nvSpPr>
            <p:cNvPr id="290820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21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233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04" y="404664"/>
            <a:ext cx="8928992" cy="4535488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5000"/>
              </a:lnSpc>
            </a:pPr>
            <a:r>
              <a:rPr lang="en-US" altLang="zh-CN" b="1" dirty="0">
                <a:solidFill>
                  <a:srgbClr val="000000"/>
                </a:solidFill>
                <a:ea typeface="楷体_GB2312" pitchFamily="49" charset="-122"/>
              </a:rPr>
              <a:t>(2009</a:t>
            </a:r>
            <a:r>
              <a:rPr lang="en-US" altLang="zh-CN" b="1" dirty="0">
                <a:solidFill>
                  <a:srgbClr val="000000"/>
                </a:solidFill>
                <a:latin typeface="Courier New"/>
                <a:ea typeface="楷体_GB2312" pitchFamily="49" charset="-122"/>
              </a:rPr>
              <a:t>·</a:t>
            </a:r>
            <a:r>
              <a:rPr lang="zh-CN" altLang="en-US" b="1" dirty="0">
                <a:solidFill>
                  <a:srgbClr val="000000"/>
                </a:solidFill>
                <a:ea typeface="楷体_GB2312" pitchFamily="49" charset="-122"/>
              </a:rPr>
              <a:t>天津</a:t>
            </a:r>
            <a:r>
              <a:rPr lang="en-US" altLang="zh-CN" b="1" dirty="0">
                <a:solidFill>
                  <a:srgbClr val="000000"/>
                </a:solidFill>
                <a:ea typeface="楷体_GB2312" pitchFamily="49" charset="-122"/>
              </a:rPr>
              <a:t>)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______ by the advances in technology, many farmers have set up wind farms on their land.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A. Being encouraged  </a:t>
            </a:r>
            <a:r>
              <a:rPr lang="en-US" altLang="zh-CN" sz="3600" b="1" kern="1200" dirty="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. Encouraging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C. Encouraged  	</a:t>
            </a:r>
            <a:r>
              <a:rPr lang="en-US" altLang="zh-CN" sz="3600" b="1" kern="1200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3600" b="1" kern="1200" dirty="0" err="1" smtClean="0">
                <a:solidFill>
                  <a:srgbClr val="000000"/>
                </a:solidFill>
                <a:latin typeface="Times New Roman" pitchFamily="18" charset="0"/>
              </a:rPr>
              <a:t>D.Having</a:t>
            </a:r>
            <a:r>
              <a:rPr lang="en-US" altLang="zh-CN" sz="3600" b="1" kern="12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encouraged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8944" y="4331196"/>
            <a:ext cx="914400" cy="838200"/>
            <a:chOff x="2736" y="2688"/>
            <a:chExt cx="576" cy="528"/>
          </a:xfrm>
        </p:grpSpPr>
        <p:sp>
          <p:nvSpPr>
            <p:cNvPr id="282628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629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5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381000" y="984250"/>
            <a:ext cx="8458200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</a:rPr>
              <a:t>龙岩毕业班质检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Realizing I would be late, I quickly dressed my son and, ______ my bag, went to work.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A. carried  		B. having carried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C. to carry  		D. carrying</a:t>
            </a:r>
          </a:p>
          <a:p>
            <a:pPr>
              <a:lnSpc>
                <a:spcPct val="120000"/>
              </a:lnSpc>
            </a:pPr>
            <a:endParaRPr lang="en-US" altLang="zh-CN" sz="3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38600" y="4267200"/>
            <a:ext cx="914400" cy="838200"/>
            <a:chOff x="2736" y="2688"/>
            <a:chExt cx="576" cy="528"/>
          </a:xfrm>
        </p:grpSpPr>
        <p:sp>
          <p:nvSpPr>
            <p:cNvPr id="308228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29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2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2541588" y="1268413"/>
            <a:ext cx="5126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FF3300"/>
                </a:solidFill>
              </a:rPr>
              <a:t>What is a theme park?</a:t>
            </a:r>
          </a:p>
        </p:txBody>
      </p:sp>
      <p:sp>
        <p:nvSpPr>
          <p:cNvPr id="145418" name="Rectangle 10"/>
          <p:cNvSpPr>
            <a:spLocks noChangeArrowheads="1"/>
          </p:cNvSpPr>
          <p:nvPr/>
        </p:nvSpPr>
        <p:spPr bwMode="auto">
          <a:xfrm>
            <a:off x="1116013" y="2012950"/>
            <a:ext cx="4824412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It is a kind of amusement park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which has 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a 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certain idea</a:t>
            </a:r>
            <a:r>
              <a:rPr kumimoji="1" lang="en-US" altLang="zh-CN" sz="3600" b="1" dirty="0" smtClean="0">
                <a:solidFill>
                  <a:srgbClr val="000000"/>
                </a:solidFill>
              </a:rPr>
              <a:t>---a  certain theme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– that the whole park is based on.</a:t>
            </a:r>
          </a:p>
        </p:txBody>
      </p:sp>
      <p:pic>
        <p:nvPicPr>
          <p:cNvPr id="145420" name="Picture 12" descr="图片hukhu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1289050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2487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457200" y="1011238"/>
            <a:ext cx="8458200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福建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In April, 2009, President Hu inspected the warships in Qingdao, ______ the 60th anniversary of the founding of the PLA Navy.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marking  			B. marked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having marked 		D. being marked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4343400"/>
            <a:ext cx="914400" cy="838200"/>
            <a:chOff x="2736" y="2688"/>
            <a:chExt cx="576" cy="528"/>
          </a:xfrm>
        </p:grpSpPr>
        <p:sp>
          <p:nvSpPr>
            <p:cNvPr id="286724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25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0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381000" y="457200"/>
            <a:ext cx="8610600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金丽衢十二校联考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 by his grandparents in the countryside, he isn’t accustomed to ______ in the city.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Having brought up; live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B. Grown up; living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Growing up; live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D. Brought up; living</a:t>
            </a:r>
          </a:p>
          <a:p>
            <a:pPr>
              <a:lnSpc>
                <a:spcPct val="120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5181600"/>
            <a:ext cx="914400" cy="838200"/>
            <a:chOff x="2736" y="2688"/>
            <a:chExt cx="576" cy="528"/>
          </a:xfrm>
        </p:grpSpPr>
        <p:sp>
          <p:nvSpPr>
            <p:cNvPr id="310276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77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3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ChangeArrowheads="1"/>
          </p:cNvSpPr>
          <p:nvPr/>
        </p:nvSpPr>
        <p:spPr bwMode="auto">
          <a:xfrm>
            <a:off x="381000" y="838200"/>
            <a:ext cx="8458200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［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2011·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江西卷］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On receiving a phone call from his wife ________ she had a fall, Mr. Gordon immediately rushed home from office.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     A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says	               B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said			 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     C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saying	               D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to say</a:t>
            </a:r>
          </a:p>
          <a:p>
            <a:pPr>
              <a:lnSpc>
                <a:spcPct val="120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4400" y="4191000"/>
            <a:ext cx="914400" cy="838200"/>
            <a:chOff x="2736" y="2688"/>
            <a:chExt cx="576" cy="528"/>
          </a:xfrm>
        </p:grpSpPr>
        <p:sp>
          <p:nvSpPr>
            <p:cNvPr id="314372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73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64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457200" y="914400"/>
            <a:ext cx="8458200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(2011·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上海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________in 1955, Disneyland in California is regarded by many as the original fun park.                                 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Opened  			B. Having opened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Opening  			D. Being opened</a:t>
            </a:r>
          </a:p>
          <a:p>
            <a:pPr>
              <a:lnSpc>
                <a:spcPct val="120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3400" y="3429000"/>
            <a:ext cx="914400" cy="838200"/>
            <a:chOff x="2736" y="2688"/>
            <a:chExt cx="576" cy="528"/>
          </a:xfrm>
        </p:grpSpPr>
        <p:sp>
          <p:nvSpPr>
            <p:cNvPr id="322564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565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auto">
          <a:xfrm>
            <a:off x="381000" y="1060450"/>
            <a:ext cx="845820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(2011·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天津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________into English, the sentence was found to have an entirely different word order.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Translating  	B. Translated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To translate 	 D. Having translated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38600" y="3581400"/>
            <a:ext cx="914400" cy="838200"/>
            <a:chOff x="2736" y="2688"/>
            <a:chExt cx="576" cy="528"/>
          </a:xfrm>
        </p:grpSpPr>
        <p:sp>
          <p:nvSpPr>
            <p:cNvPr id="320516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17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70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600200"/>
            <a:ext cx="8229600" cy="4525963"/>
          </a:xfrm>
        </p:spPr>
        <p:txBody>
          <a:bodyPr/>
          <a:lstStyle/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	</a:t>
            </a:r>
            <a:r>
              <a:rPr lang="en-US" altLang="zh-CN" sz="3600" b="1" dirty="0" smtClean="0">
                <a:latin typeface="Times New Roman" pitchFamily="18" charset="0"/>
              </a:rPr>
              <a:t>The </a:t>
            </a:r>
            <a:r>
              <a:rPr lang="en-US" altLang="zh-CN" sz="3600" b="1" dirty="0">
                <a:latin typeface="Times New Roman" pitchFamily="18" charset="0"/>
              </a:rPr>
              <a:t>flowers _______ sweet in the botanic garden attract the visitors to the beauty of nature.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A. to smell                   B. smelling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C. smelt                       D. to be smelt</a:t>
            </a:r>
          </a:p>
        </p:txBody>
      </p:sp>
      <p:pic>
        <p:nvPicPr>
          <p:cNvPr id="223238" name="Picture 6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6576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5174735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3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763000" cy="4525963"/>
          </a:xfrm>
        </p:spPr>
        <p:txBody>
          <a:bodyPr/>
          <a:lstStyle/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	</a:t>
            </a:r>
            <a:r>
              <a:rPr lang="en-US" altLang="zh-CN" sz="3600" b="1" dirty="0" smtClean="0">
                <a:latin typeface="Times New Roman" pitchFamily="18" charset="0"/>
              </a:rPr>
              <a:t>Don’t </a:t>
            </a:r>
            <a:r>
              <a:rPr lang="en-US" altLang="zh-CN" sz="3600" b="1" dirty="0">
                <a:latin typeface="Times New Roman" pitchFamily="18" charset="0"/>
              </a:rPr>
              <a:t>use words, expressions, or phrases  __________ only to people with specific knowledge.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A. being known     B. having been known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C. to be known      D. known</a:t>
            </a:r>
          </a:p>
        </p:txBody>
      </p:sp>
      <p:pic>
        <p:nvPicPr>
          <p:cNvPr id="222218" name="Picture 10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1148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3532567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2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2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高考</a:t>
            </a:r>
            <a:r>
              <a:rPr lang="zh-CN" altLang="en-US" b="1" dirty="0" smtClean="0"/>
              <a:t>中分词的考查点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8968" y="1772816"/>
            <a:ext cx="2367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452EF2"/>
                </a:solidFill>
              </a:rPr>
              <a:t>doing </a:t>
            </a:r>
          </a:p>
          <a:p>
            <a:r>
              <a:rPr lang="en-US" altLang="zh-CN" sz="4800" b="1" dirty="0" smtClean="0">
                <a:solidFill>
                  <a:srgbClr val="452EF2"/>
                </a:solidFill>
              </a:rPr>
              <a:t>done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3968" y="1657400"/>
            <a:ext cx="4752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452EF2"/>
                </a:solidFill>
              </a:rPr>
              <a:t>done</a:t>
            </a:r>
          </a:p>
          <a:p>
            <a:r>
              <a:rPr lang="en-US" altLang="zh-CN" sz="4800" b="1" dirty="0" smtClean="0">
                <a:solidFill>
                  <a:srgbClr val="452EF2"/>
                </a:solidFill>
              </a:rPr>
              <a:t>being done </a:t>
            </a:r>
          </a:p>
          <a:p>
            <a:r>
              <a:rPr lang="en-US" altLang="zh-CN" sz="4800" b="1" dirty="0" smtClean="0">
                <a:solidFill>
                  <a:srgbClr val="452EF2"/>
                </a:solidFill>
              </a:rPr>
              <a:t>to be done</a:t>
            </a:r>
            <a:r>
              <a:rPr lang="en-US" altLang="zh-CN" sz="5400" b="1" dirty="0" smtClean="0">
                <a:solidFill>
                  <a:srgbClr val="452EF2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624" y="4365104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452EF2"/>
                </a:solidFill>
              </a:rPr>
              <a:t>doing </a:t>
            </a:r>
          </a:p>
          <a:p>
            <a:r>
              <a:rPr lang="en-US" altLang="zh-CN" sz="4800" b="1" dirty="0" smtClean="0">
                <a:solidFill>
                  <a:srgbClr val="452EF2"/>
                </a:solidFill>
              </a:rPr>
              <a:t>having done </a:t>
            </a:r>
          </a:p>
        </p:txBody>
      </p:sp>
    </p:spTree>
    <p:extLst>
      <p:ext uri="{BB962C8B-B14F-4D97-AF65-F5344CB8AC3E}">
        <p14:creationId xmlns:p14="http://schemas.microsoft.com/office/powerpoint/2010/main" val="32319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分词考点的两个误区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1988840"/>
            <a:ext cx="3448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452EF2"/>
                </a:solidFill>
              </a:rPr>
              <a:t>being done </a:t>
            </a:r>
          </a:p>
          <a:p>
            <a:r>
              <a:rPr lang="en-US" altLang="zh-CN" sz="4800" b="1" dirty="0" smtClean="0">
                <a:solidFill>
                  <a:srgbClr val="452EF2"/>
                </a:solidFill>
              </a:rPr>
              <a:t>done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7486" y="4149080"/>
            <a:ext cx="474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452EF2"/>
                </a:solidFill>
              </a:rPr>
              <a:t>done </a:t>
            </a:r>
          </a:p>
          <a:p>
            <a:r>
              <a:rPr lang="en-US" altLang="zh-CN" sz="4800" b="1" dirty="0" smtClean="0">
                <a:solidFill>
                  <a:srgbClr val="452EF2"/>
                </a:solidFill>
              </a:rPr>
              <a:t>having done </a:t>
            </a:r>
          </a:p>
        </p:txBody>
      </p:sp>
    </p:spTree>
    <p:extLst>
      <p:ext uri="{BB962C8B-B14F-4D97-AF65-F5344CB8AC3E}">
        <p14:creationId xmlns:p14="http://schemas.microsoft.com/office/powerpoint/2010/main" val="24549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381000" y="984250"/>
            <a:ext cx="845820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北京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 twice, the postman refused to deliver our letters unless we chained our dog.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Being bitten  		B. Bitten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Having bitten  		D. To be bitten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76800" y="3657600"/>
            <a:ext cx="914400" cy="838200"/>
            <a:chOff x="2736" y="2688"/>
            <a:chExt cx="576" cy="528"/>
          </a:xfrm>
        </p:grpSpPr>
        <p:sp>
          <p:nvSpPr>
            <p:cNvPr id="294916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917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68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Oval 2"/>
          <p:cNvSpPr>
            <a:spLocks noChangeArrowheads="1"/>
          </p:cNvSpPr>
          <p:nvPr/>
        </p:nvSpPr>
        <p:spPr bwMode="auto">
          <a:xfrm>
            <a:off x="3348038" y="2420938"/>
            <a:ext cx="2376487" cy="2087562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FFFFFF"/>
                </a:solidFill>
              </a:rPr>
              <a:t>theme </a:t>
            </a:r>
          </a:p>
          <a:p>
            <a:pPr algn="ctr" fontAlgn="base">
              <a:spcBef>
                <a:spcPct val="500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FFFFFF"/>
                </a:solidFill>
              </a:rPr>
              <a:t>parks</a:t>
            </a:r>
          </a:p>
        </p:txBody>
      </p:sp>
      <p:sp>
        <p:nvSpPr>
          <p:cNvPr id="196612" name="Line 4"/>
          <p:cNvSpPr>
            <a:spLocks noChangeShapeType="1"/>
          </p:cNvSpPr>
          <p:nvPr/>
        </p:nvSpPr>
        <p:spPr bwMode="auto">
          <a:xfrm flipH="1" flipV="1">
            <a:off x="2771775" y="3213100"/>
            <a:ext cx="577850" cy="360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3" name="Line 5"/>
          <p:cNvSpPr>
            <a:spLocks noChangeShapeType="1"/>
          </p:cNvSpPr>
          <p:nvPr/>
        </p:nvSpPr>
        <p:spPr bwMode="auto">
          <a:xfrm flipH="1" flipV="1">
            <a:off x="3708400" y="2205038"/>
            <a:ext cx="360363" cy="2873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4" name="Line 6"/>
          <p:cNvSpPr>
            <a:spLocks noChangeShapeType="1"/>
          </p:cNvSpPr>
          <p:nvPr/>
        </p:nvSpPr>
        <p:spPr bwMode="auto">
          <a:xfrm flipV="1">
            <a:off x="5724525" y="3357563"/>
            <a:ext cx="576263" cy="714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 flipV="1">
            <a:off x="4859338" y="2133600"/>
            <a:ext cx="576262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6" name="Oval 8"/>
          <p:cNvSpPr>
            <a:spLocks noChangeArrowheads="1"/>
          </p:cNvSpPr>
          <p:nvPr/>
        </p:nvSpPr>
        <p:spPr bwMode="auto">
          <a:xfrm>
            <a:off x="144463" y="2420938"/>
            <a:ext cx="2771775" cy="1800225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marine or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ocean park</a:t>
            </a:r>
          </a:p>
        </p:txBody>
      </p:sp>
      <p:sp>
        <p:nvSpPr>
          <p:cNvPr id="196618" name="Oval 10"/>
          <p:cNvSpPr>
            <a:spLocks noChangeArrowheads="1"/>
          </p:cNvSpPr>
          <p:nvPr/>
        </p:nvSpPr>
        <p:spPr bwMode="auto">
          <a:xfrm>
            <a:off x="179388" y="1339850"/>
            <a:ext cx="4537075" cy="936625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sports theme park</a:t>
            </a:r>
          </a:p>
        </p:txBody>
      </p:sp>
      <p:sp>
        <p:nvSpPr>
          <p:cNvPr id="196620" name="Oval 12"/>
          <p:cNvSpPr>
            <a:spLocks noChangeArrowheads="1"/>
          </p:cNvSpPr>
          <p:nvPr/>
        </p:nvSpPr>
        <p:spPr bwMode="auto">
          <a:xfrm>
            <a:off x="395288" y="4724400"/>
            <a:ext cx="3673475" cy="1366838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science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theme park</a:t>
            </a:r>
          </a:p>
        </p:txBody>
      </p:sp>
      <p:sp>
        <p:nvSpPr>
          <p:cNvPr id="196621" name="Oval 13"/>
          <p:cNvSpPr>
            <a:spLocks noChangeArrowheads="1"/>
          </p:cNvSpPr>
          <p:nvPr/>
        </p:nvSpPr>
        <p:spPr bwMode="auto">
          <a:xfrm>
            <a:off x="4859338" y="1052513"/>
            <a:ext cx="4068762" cy="1296987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history theme park</a:t>
            </a:r>
          </a:p>
        </p:txBody>
      </p:sp>
      <p:sp>
        <p:nvSpPr>
          <p:cNvPr id="196625" name="Oval 17"/>
          <p:cNvSpPr>
            <a:spLocks noChangeArrowheads="1"/>
          </p:cNvSpPr>
          <p:nvPr/>
        </p:nvSpPr>
        <p:spPr bwMode="auto">
          <a:xfrm>
            <a:off x="6156325" y="2924175"/>
            <a:ext cx="2843213" cy="10096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FFFF00"/>
                </a:solidFill>
              </a:rPr>
              <a:t>future park</a:t>
            </a:r>
            <a:endParaRPr kumimoji="1" lang="en-US" altLang="zh-CN" sz="3600" b="1" dirty="0">
              <a:solidFill>
                <a:srgbClr val="FFFF00"/>
              </a:solidFill>
            </a:endParaRPr>
          </a:p>
        </p:txBody>
      </p:sp>
      <p:sp>
        <p:nvSpPr>
          <p:cNvPr id="196626" name="Line 18"/>
          <p:cNvSpPr>
            <a:spLocks noChangeShapeType="1"/>
          </p:cNvSpPr>
          <p:nvPr/>
        </p:nvSpPr>
        <p:spPr bwMode="auto">
          <a:xfrm flipH="1">
            <a:off x="3276600" y="4292600"/>
            <a:ext cx="503238" cy="576263"/>
          </a:xfrm>
          <a:prstGeom prst="line">
            <a:avLst/>
          </a:prstGeom>
          <a:noFill/>
          <a:ln w="857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28" name="Line 20"/>
          <p:cNvSpPr>
            <a:spLocks noChangeShapeType="1"/>
          </p:cNvSpPr>
          <p:nvPr/>
        </p:nvSpPr>
        <p:spPr bwMode="auto">
          <a:xfrm>
            <a:off x="5508625" y="4005263"/>
            <a:ext cx="719138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31" name="Oval 23"/>
          <p:cNvSpPr>
            <a:spLocks noChangeArrowheads="1"/>
          </p:cNvSpPr>
          <p:nvPr/>
        </p:nvSpPr>
        <p:spPr bwMode="auto">
          <a:xfrm>
            <a:off x="4787900" y="5013325"/>
            <a:ext cx="4284663" cy="1223963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culture theme park</a:t>
            </a:r>
          </a:p>
        </p:txBody>
      </p:sp>
      <p:sp>
        <p:nvSpPr>
          <p:cNvPr id="196633" name="Text Box 25"/>
          <p:cNvSpPr txBox="1">
            <a:spLocks noChangeArrowheads="1"/>
          </p:cNvSpPr>
          <p:nvPr/>
        </p:nvSpPr>
        <p:spPr bwMode="auto">
          <a:xfrm>
            <a:off x="323850" y="260350"/>
            <a:ext cx="8497888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</a:rPr>
              <a:t>What kinds of theme parks do you know?</a:t>
            </a:r>
          </a:p>
        </p:txBody>
      </p:sp>
    </p:spTree>
    <p:extLst>
      <p:ext uri="{BB962C8B-B14F-4D97-AF65-F5344CB8AC3E}">
        <p14:creationId xmlns:p14="http://schemas.microsoft.com/office/powerpoint/2010/main" val="272328866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nimBg="1"/>
      <p:bldP spid="196612" grpId="0" animBg="1"/>
      <p:bldP spid="196613" grpId="0" animBg="1"/>
      <p:bldP spid="196614" grpId="0" animBg="1"/>
      <p:bldP spid="196615" grpId="0" animBg="1"/>
      <p:bldP spid="196616" grpId="0" animBg="1"/>
      <p:bldP spid="196618" grpId="0" animBg="1"/>
      <p:bldP spid="196620" grpId="0" animBg="1"/>
      <p:bldP spid="196621" grpId="0" animBg="1"/>
      <p:bldP spid="196625" grpId="0" animBg="1"/>
      <p:bldP spid="196626" grpId="0" animBg="1"/>
      <p:bldP spid="196628" grpId="0" animBg="1"/>
      <p:bldP spid="196631" grpId="0" animBg="1"/>
      <p:bldP spid="1966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ChangeArrowheads="1"/>
          </p:cNvSpPr>
          <p:nvPr/>
        </p:nvSpPr>
        <p:spPr bwMode="auto">
          <a:xfrm>
            <a:off x="762000" y="1066800"/>
            <a:ext cx="77724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（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10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天津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12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</a:t>
            </a:r>
          </a:p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It rained heavily in the south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______ serious flooding in several provinces.</a:t>
            </a:r>
          </a:p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caused       B. having caused    </a:t>
            </a:r>
          </a:p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causing     D. to cause </a:t>
            </a:r>
          </a:p>
        </p:txBody>
      </p:sp>
      <p:pic>
        <p:nvPicPr>
          <p:cNvPr id="41991" name="Picture 7" descr="20090204_845682aa92221a984601cPafxQxIgou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229100"/>
            <a:ext cx="8382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67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WordArt 2"/>
          <p:cNvSpPr>
            <a:spLocks noChangeArrowheads="1" noChangeShapeType="1" noTextEdit="1"/>
          </p:cNvSpPr>
          <p:nvPr/>
        </p:nvSpPr>
        <p:spPr bwMode="auto">
          <a:xfrm>
            <a:off x="76200" y="152400"/>
            <a:ext cx="2879725" cy="647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/>
                <a:ea typeface="黑体"/>
              </a:rPr>
              <a:t>重点</a:t>
            </a:r>
            <a:r>
              <a:rPr lang="zh-CN" altLang="en-US" sz="36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/>
                <a:ea typeface="黑体"/>
              </a:rPr>
              <a:t>单词讲解 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23850" y="1247775"/>
            <a:ext cx="88201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1.various adj.</a:t>
            </a:r>
            <a:r>
              <a:rPr lang="zh-CN" altLang="en-US" sz="3600" b="1">
                <a:solidFill>
                  <a:srgbClr val="0000FF"/>
                </a:solidFill>
                <a:latin typeface="Times New Roman" pitchFamily="18" charset="0"/>
              </a:rPr>
              <a:t>各种不同的；各种各样的</a:t>
            </a:r>
          </a:p>
          <a:p>
            <a:pPr eaLnBrk="1" hangingPunct="1"/>
            <a:r>
              <a:rPr lang="zh-CN" altLang="en-US" sz="3600" b="1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3600" b="1">
                <a:latin typeface="Times New Roman" pitchFamily="18" charset="0"/>
              </a:rPr>
              <a:t>__________v.</a:t>
            </a:r>
            <a:r>
              <a:rPr lang="zh-CN" altLang="en-US" sz="3600" b="1">
                <a:latin typeface="Times New Roman" pitchFamily="18" charset="0"/>
              </a:rPr>
              <a:t>有差异；变化；改变</a:t>
            </a:r>
          </a:p>
          <a:p>
            <a:pPr eaLnBrk="1" hangingPunct="1"/>
            <a:r>
              <a:rPr lang="zh-CN" altLang="en-US" sz="3600" b="1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3600" b="1">
                <a:latin typeface="Times New Roman" pitchFamily="18" charset="0"/>
              </a:rPr>
              <a:t>__________n.</a:t>
            </a:r>
            <a:r>
              <a:rPr lang="zh-CN" altLang="en-US" sz="3600" b="1">
                <a:latin typeface="Times New Roman" pitchFamily="18" charset="0"/>
              </a:rPr>
              <a:t>不同种类；变种；变化</a:t>
            </a:r>
          </a:p>
          <a:p>
            <a:pPr eaLnBrk="1" hangingPunct="1"/>
            <a:r>
              <a:rPr lang="zh-CN" altLang="en-US" sz="3600" b="1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3600" b="1">
                <a:latin typeface="Times New Roman" pitchFamily="18" charset="0"/>
              </a:rPr>
              <a:t>_______________________[</a:t>
            </a:r>
            <a:r>
              <a:rPr lang="zh-CN" altLang="en-US" sz="3600" b="1">
                <a:latin typeface="Times New Roman" pitchFamily="18" charset="0"/>
              </a:rPr>
              <a:t>搭配</a:t>
            </a:r>
            <a:r>
              <a:rPr lang="en-US" altLang="zh-CN" sz="3600" b="1">
                <a:latin typeface="Times New Roman" pitchFamily="18" charset="0"/>
              </a:rPr>
              <a:t>]</a:t>
            </a:r>
            <a:r>
              <a:rPr lang="zh-CN" altLang="en-US" sz="3600" b="1">
                <a:latin typeface="Times New Roman" pitchFamily="18" charset="0"/>
              </a:rPr>
              <a:t>多种多样的；种种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611188" y="4581525"/>
            <a:ext cx="4667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a variety of/varieties of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755650" y="2271713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vary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27088" y="3424238"/>
            <a:ext cx="1555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2215688187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  <p:bldP spid="10245" grpId="0"/>
      <p:bldP spid="102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1). Of all the ________ (variety) methods of learning a foreign language, I think this is the best. 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2). ________ (variety) of TV programmes are being broadcast on TV at present. 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3). Prices vary _____ five yuan ____ ten yuan. 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4). The flowers varied ______  color and size.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274320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</a:rPr>
              <a:t>Varieties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048000" y="764704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</a:rPr>
              <a:t>various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971800" y="4235450"/>
            <a:ext cx="434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</a:rPr>
              <a:t>from                     to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724400" y="48768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240394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69" grpId="0"/>
      <p:bldP spid="1127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310362" y="1988840"/>
            <a:ext cx="8305800" cy="318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lang="zh-CN" altLang="en-US" sz="2800" b="1" dirty="0" smtClean="0">
                <a:solidFill>
                  <a:srgbClr val="008000"/>
                </a:solidFill>
                <a:latin typeface="Times New Roman" pitchFamily="18" charset="0"/>
              </a:rPr>
              <a:t>我们的主题公园有各种各样的娱乐设施，你总能找到一款适合你们小孩的。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There are a variety of  amusement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facilities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 in our theme park, so you can always find one suitable for your children. 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304800" y="609600"/>
            <a:ext cx="8001000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8000"/>
                </a:solidFill>
              </a:rPr>
              <a:t>由于各种原因，我不愿见他。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</a:rPr>
              <a:t>For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various (kinds of )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reasons, I  prefer not to meet him. </a:t>
            </a:r>
            <a:r>
              <a:rPr lang="en-US" altLang="zh-CN" sz="2800" b="1" dirty="0" smtClean="0">
                <a:solidFill>
                  <a:srgbClr val="000000"/>
                </a:solidFill>
                <a:hlinkMouseOver r:id="rId2" action="ppaction://hlinkfile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310362" y="4437112"/>
            <a:ext cx="8150070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008000"/>
                </a:solidFill>
              </a:rPr>
              <a:t>人们对是否中学就把孩子送出国学习有不同看法</a:t>
            </a:r>
            <a:r>
              <a:rPr lang="zh-CN" altLang="en-US" sz="2800" b="1" dirty="0" smtClean="0">
                <a:solidFill>
                  <a:srgbClr val="008000"/>
                </a:solidFill>
              </a:rPr>
              <a:t>。</a:t>
            </a:r>
            <a:endParaRPr lang="en-US" altLang="zh-CN" sz="2800" b="1" dirty="0" smtClean="0">
              <a:solidFill>
                <a:srgbClr val="008000"/>
              </a:solidFill>
            </a:endParaRPr>
          </a:p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/>
              <a:t>People’s views on whether middle school students </a:t>
            </a:r>
          </a:p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/>
              <a:t>should be sent abroad for study</a:t>
            </a:r>
            <a:r>
              <a:rPr lang="en-US" altLang="zh-CN" sz="2800" b="1" dirty="0" smtClean="0">
                <a:solidFill>
                  <a:srgbClr val="008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vary from person to </a:t>
            </a:r>
          </a:p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>
                <a:solidFill>
                  <a:srgbClr val="FF0000"/>
                </a:solidFill>
              </a:rPr>
              <a:t>person.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846926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636588"/>
            <a:ext cx="8610600" cy="5576911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2.</a:t>
            </a:r>
            <a:r>
              <a:rPr lang="en-US" altLang="zh-CN" sz="3600" b="1" dirty="0">
                <a:solidFill>
                  <a:srgbClr val="FF0000"/>
                </a:solidFill>
              </a:rPr>
              <a:t> </a:t>
            </a:r>
            <a:r>
              <a:rPr lang="en-US" altLang="en-US" sz="3600" b="1" dirty="0">
                <a:solidFill>
                  <a:srgbClr val="FF0000"/>
                </a:solidFill>
              </a:rPr>
              <a:t>be famous for</a:t>
            </a:r>
            <a:endParaRPr lang="en-US" altLang="zh-CN" sz="3600" b="1" dirty="0"/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</a:t>
            </a:r>
            <a:r>
              <a:rPr lang="zh-CN" altLang="en-US" sz="3600" b="1" dirty="0" smtClean="0">
                <a:solidFill>
                  <a:srgbClr val="008000"/>
                </a:solidFill>
              </a:rPr>
              <a:t>纽约以其摩天大楼驰名，每年吸引了大量的游客。</a:t>
            </a:r>
            <a:endParaRPr lang="en-US" altLang="zh-CN" sz="3600" b="1" dirty="0" smtClean="0">
              <a:solidFill>
                <a:srgbClr val="008000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/>
              <a:t>  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Famous </a:t>
            </a:r>
            <a:r>
              <a:rPr lang="en-US" altLang="zh-CN" sz="3600" b="1" dirty="0">
                <a:solidFill>
                  <a:srgbClr val="FF0000"/>
                </a:solidFill>
              </a:rPr>
              <a:t>for</a:t>
            </a:r>
            <a:r>
              <a:rPr lang="en-US" altLang="zh-CN" sz="3600" b="1" dirty="0"/>
              <a:t> its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skyscrapers</a:t>
            </a:r>
            <a:r>
              <a:rPr lang="en-US" altLang="zh-CN" sz="3600" b="1" dirty="0" smtClean="0"/>
              <a:t>, New York attracts a large number of tourists every year. </a:t>
            </a:r>
            <a:endParaRPr lang="en-US" altLang="zh-CN" sz="3600" b="1" dirty="0"/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 be famous for =be known for 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   be famous for = be known as 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作为</a:t>
            </a:r>
            <a:r>
              <a:rPr lang="en-US" altLang="zh-CN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…</a:t>
            </a:r>
            <a:r>
              <a:rPr lang="zh-CN" altLang="en-US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而闻名</a:t>
            </a:r>
            <a:endParaRPr lang="en-US" altLang="zh-CN" sz="3600" b="1" kern="1200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3886200" y="68580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FF"/>
                </a:solidFill>
              </a:rPr>
              <a:t>以</a:t>
            </a:r>
            <a:r>
              <a:rPr lang="en-US" altLang="zh-CN" sz="3600" b="1" dirty="0" smtClean="0">
                <a:solidFill>
                  <a:srgbClr val="0000FF"/>
                </a:solidFill>
                <a:latin typeface="Arial"/>
              </a:rPr>
              <a:t>……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而闻名</a:t>
            </a:r>
          </a:p>
        </p:txBody>
      </p:sp>
    </p:spTree>
    <p:extLst>
      <p:ext uri="{BB962C8B-B14F-4D97-AF65-F5344CB8AC3E}">
        <p14:creationId xmlns:p14="http://schemas.microsoft.com/office/powerpoint/2010/main" val="104899382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457200" y="1787633"/>
            <a:ext cx="85344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Beijing,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known as  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the capital of China, is being polluted </a:t>
            </a:r>
            <a:r>
              <a:rPr lang="en-US" altLang="zh-CN" sz="3600" b="1" dirty="0" smtClean="0">
                <a:solidFill>
                  <a:srgbClr val="800000"/>
                </a:solidFill>
              </a:rPr>
              <a:t>severely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/seriously.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" y="867508"/>
            <a:ext cx="8534400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 dirty="0" smtClean="0">
                <a:solidFill>
                  <a:srgbClr val="008000"/>
                </a:solidFill>
              </a:rPr>
              <a:t>北京， 作为中国首都，正遭受严重的污染。</a:t>
            </a:r>
            <a:endParaRPr lang="en-US" altLang="zh-CN" sz="3200" b="1" kern="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2364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Rectangle 7"/>
          <p:cNvSpPr>
            <a:spLocks noChangeArrowheads="1"/>
          </p:cNvSpPr>
          <p:nvPr/>
        </p:nvSpPr>
        <p:spPr bwMode="auto">
          <a:xfrm>
            <a:off x="617538" y="1885950"/>
            <a:ext cx="7993062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______ team wins on Saturday will go through to the national championships. (2006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山东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)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A. No matter what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B. No matter which 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C. Whatever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D. Whichever</a:t>
            </a:r>
          </a:p>
        </p:txBody>
      </p:sp>
      <p:pic>
        <p:nvPicPr>
          <p:cNvPr id="132102" name="Picture 6" descr="图片204"/>
          <p:cNvPicPr preferRelativeResize="0"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912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8053" y="685800"/>
            <a:ext cx="6404317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0" dirty="0" smtClean="0">
                <a:solidFill>
                  <a:srgbClr val="000000"/>
                </a:solidFill>
              </a:rPr>
              <a:t>3.</a:t>
            </a:r>
            <a:r>
              <a:rPr lang="en-US" altLang="zh-CN" sz="3600" b="1" kern="0" dirty="0" smtClean="0">
                <a:solidFill>
                  <a:srgbClr val="FF0000"/>
                </a:solidFill>
              </a:rPr>
              <a:t> </a:t>
            </a:r>
            <a:r>
              <a:rPr lang="en-US" altLang="en-US" sz="3600" b="1" kern="0" dirty="0" smtClean="0">
                <a:solidFill>
                  <a:srgbClr val="FF0000"/>
                </a:solidFill>
              </a:rPr>
              <a:t>whichever&amp; no matter which</a:t>
            </a:r>
            <a:endParaRPr lang="en-US" altLang="zh-CN" sz="3600" b="1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8720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5737" y="332656"/>
            <a:ext cx="8496944" cy="599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noProof="0" dirty="0" smtClean="0">
                <a:solidFill>
                  <a:srgbClr val="000000"/>
                </a:solidFill>
              </a:rPr>
              <a:t>1. Sarah hopes to become a friend of ______shares her interests.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altLang="zh-CN" sz="28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anyone   		B. whomever   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8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C. 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whoever 			D. no matter who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2. _____leaves the room last ought to switch  off the light.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UcPeriod"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Anyone 		B. </a:t>
            </a:r>
            <a:r>
              <a:rPr lang="en-US" altLang="zh-CN" sz="2800" b="1" kern="0" dirty="0">
                <a:solidFill>
                  <a:srgbClr val="000000"/>
                </a:solidFill>
              </a:rPr>
              <a:t>W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ho 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C. Whoever 		D. </a:t>
            </a:r>
            <a:r>
              <a:rPr lang="en-US" altLang="zh-CN" sz="2800" b="1" kern="0" dirty="0">
                <a:solidFill>
                  <a:srgbClr val="000000"/>
                </a:solidFill>
              </a:rPr>
              <a:t>N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o matter who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3. _____much advice I gave him, he did exactly what he wanted to do.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UcPeriod"/>
              <a:tabLst/>
              <a:defRPr/>
            </a:pP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How   			B. 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Whatever 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C. However 		D. What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93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536" y="908720"/>
            <a:ext cx="8496944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altLang="zh-CN" sz="3600" b="1" kern="0" noProof="0" dirty="0" smtClean="0">
                <a:solidFill>
                  <a:srgbClr val="000000"/>
                </a:solidFill>
              </a:rPr>
              <a:t>______ breaks the law is to be punished.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altLang="zh-CN" sz="3600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36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We’ll remember ______ we turned to  for help.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46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533400" y="1990725"/>
            <a:ext cx="8382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These toys will help to keep the baby _______.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To my great___________, his false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beard fell off.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Our visits to the theatre made the  holiday more ________.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Everyone was _______ at the story about the dog.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533400" y="2514600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amused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043178" y="3142665"/>
            <a:ext cx="2441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FF0000"/>
                </a:solidFill>
              </a:rPr>
              <a:t>amusement</a:t>
            </a:r>
          </a:p>
        </p:txBody>
      </p:sp>
      <p:sp>
        <p:nvSpPr>
          <p:cNvPr id="148494" name="Rectangle 14"/>
          <p:cNvSpPr>
            <a:spLocks noChangeArrowheads="1"/>
          </p:cNvSpPr>
          <p:nvPr/>
        </p:nvSpPr>
        <p:spPr bwMode="auto">
          <a:xfrm>
            <a:off x="3276600" y="4724400"/>
            <a:ext cx="183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amusing</a:t>
            </a:r>
          </a:p>
        </p:txBody>
      </p:sp>
      <p:sp>
        <p:nvSpPr>
          <p:cNvPr id="148495" name="Rectangle 15"/>
          <p:cNvSpPr>
            <a:spLocks noChangeArrowheads="1"/>
          </p:cNvSpPr>
          <p:nvPr/>
        </p:nvSpPr>
        <p:spPr bwMode="auto">
          <a:xfrm>
            <a:off x="3422650" y="5257800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amused</a:t>
            </a:r>
          </a:p>
        </p:txBody>
      </p:sp>
      <p:sp>
        <p:nvSpPr>
          <p:cNvPr id="2" name="矩形 1"/>
          <p:cNvSpPr/>
          <p:nvPr/>
        </p:nvSpPr>
        <p:spPr>
          <a:xfrm>
            <a:off x="685800" y="759069"/>
            <a:ext cx="6327507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0" dirty="0" smtClean="0">
                <a:solidFill>
                  <a:srgbClr val="000000"/>
                </a:solidFill>
              </a:rPr>
              <a:t>4.</a:t>
            </a:r>
            <a:r>
              <a:rPr lang="en-US" altLang="zh-CN" sz="3600" b="1" kern="0" dirty="0" smtClean="0">
                <a:solidFill>
                  <a:srgbClr val="FF0000"/>
                </a:solidFill>
              </a:rPr>
              <a:t> amuse v. </a:t>
            </a:r>
            <a:r>
              <a:rPr lang="zh-CN" altLang="en-US" sz="3600" b="1" kern="0" dirty="0" smtClean="0">
                <a:solidFill>
                  <a:srgbClr val="FF0000"/>
                </a:solidFill>
              </a:rPr>
              <a:t>使发笑；使愉快</a:t>
            </a:r>
          </a:p>
        </p:txBody>
      </p:sp>
    </p:spTree>
    <p:extLst>
      <p:ext uri="{BB962C8B-B14F-4D97-AF65-F5344CB8AC3E}">
        <p14:creationId xmlns:p14="http://schemas.microsoft.com/office/powerpoint/2010/main" val="288302216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2" grpId="0"/>
      <p:bldP spid="148493" grpId="0"/>
      <p:bldP spid="148494" grpId="0"/>
      <p:bldP spid="1484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764595" y="1628800"/>
            <a:ext cx="7777237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00"/>
                </a:solidFill>
              </a:rPr>
              <a:t>There are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various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kinds of theme parks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in Shenzhen. Would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you name some theme parks you know? </a:t>
            </a:r>
          </a:p>
        </p:txBody>
      </p:sp>
    </p:spTree>
    <p:extLst>
      <p:ext uri="{BB962C8B-B14F-4D97-AF65-F5344CB8AC3E}">
        <p14:creationId xmlns:p14="http://schemas.microsoft.com/office/powerpoint/2010/main" val="269097438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4733" y="476672"/>
            <a:ext cx="8280400" cy="2003625"/>
          </a:xfrm>
          <a:noFill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3600" b="1" dirty="0" smtClean="0"/>
              <a:t>5.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3600" b="1" dirty="0">
                <a:solidFill>
                  <a:srgbClr val="FF0000"/>
                </a:solidFill>
              </a:rPr>
              <a:t>no </a:t>
            </a:r>
            <a:r>
              <a:rPr lang="en-US" altLang="en-US" sz="3600" b="1" dirty="0" smtClean="0">
                <a:solidFill>
                  <a:srgbClr val="FF0000"/>
                </a:solidFill>
              </a:rPr>
              <a:t>wonder 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难怪</a:t>
            </a:r>
            <a:r>
              <a:rPr lang="zh-CN" altLang="en-US" sz="3600" b="1" dirty="0">
                <a:solidFill>
                  <a:srgbClr val="0000FF"/>
                </a:solidFill>
              </a:rPr>
              <a:t>；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不足为奇</a:t>
            </a:r>
            <a:endParaRPr lang="en-US" altLang="en-US" sz="36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endParaRPr lang="en-US" altLang="zh-CN" sz="3600" b="1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860412" y="1268760"/>
            <a:ext cx="7772400" cy="231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/>
              <a:t>难怪孩子们很兴奋，这是他们第一次出国。</a:t>
            </a:r>
            <a:endParaRPr lang="en-US" altLang="zh-CN" sz="3200" b="1" dirty="0" smtClean="0"/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It is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）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No wonder</a:t>
            </a:r>
            <a:r>
              <a:rPr lang="en-US" altLang="zh-CN" sz="3200" b="1" dirty="0" smtClean="0">
                <a:solidFill>
                  <a:srgbClr val="000000"/>
                </a:solidFill>
              </a:rPr>
              <a:t> the children are excited---this is the first time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they’ve been </a:t>
            </a:r>
            <a:r>
              <a:rPr lang="en-US" altLang="zh-CN" sz="3200" b="1" dirty="0" smtClean="0">
                <a:solidFill>
                  <a:srgbClr val="000000"/>
                </a:solidFill>
              </a:rPr>
              <a:t>abroad.</a:t>
            </a:r>
            <a:endParaRPr lang="en-US" altLang="zh-CN" sz="3200" b="1" dirty="0" smtClean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0412" y="3589723"/>
            <a:ext cx="7772400" cy="23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</a:rPr>
              <a:t>毫无疑问</a:t>
            </a:r>
            <a:r>
              <a:rPr lang="zh-CN" altLang="en-US" sz="3200" b="1" dirty="0"/>
              <a:t>， 中国人民的生活比三十年前的好多了。</a:t>
            </a:r>
            <a:endParaRPr lang="en-US" altLang="zh-CN" sz="3200" b="1" dirty="0"/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FF0000"/>
                </a:solidFill>
              </a:rPr>
              <a:t>There is no doubt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that </a:t>
            </a:r>
            <a:r>
              <a:rPr lang="en-US" altLang="zh-CN" sz="3200" b="1" dirty="0">
                <a:solidFill>
                  <a:srgbClr val="000000"/>
                </a:solidFill>
              </a:rPr>
              <a:t>people in china are much better of than they were 30 years ago.</a:t>
            </a:r>
          </a:p>
        </p:txBody>
      </p:sp>
    </p:spTree>
    <p:extLst>
      <p:ext uri="{BB962C8B-B14F-4D97-AF65-F5344CB8AC3E}">
        <p14:creationId xmlns:p14="http://schemas.microsoft.com/office/powerpoint/2010/main" val="160414041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6552728"/>
          </a:xfrm>
        </p:spPr>
        <p:txBody>
          <a:bodyPr/>
          <a:lstStyle/>
          <a:p>
            <a:pPr algn="just"/>
            <a:r>
              <a:rPr lang="en-US" altLang="zh-CN" dirty="0" smtClean="0"/>
              <a:t>Its 3-D  cinemas and</a:t>
            </a:r>
            <a:r>
              <a:rPr lang="en-US" altLang="zh-CN" b="1" dirty="0" smtClean="0">
                <a:solidFill>
                  <a:srgbClr val="FF0000"/>
                </a:solidFill>
              </a:rPr>
              <a:t> giant </a:t>
            </a:r>
            <a:r>
              <a:rPr lang="en-US" altLang="zh-CN" dirty="0" smtClean="0"/>
              <a:t>movie screen provide </a:t>
            </a:r>
            <a:r>
              <a:rPr lang="en-US" altLang="zh-CN" b="1" dirty="0" smtClean="0">
                <a:solidFill>
                  <a:srgbClr val="452EF2"/>
                </a:solidFill>
              </a:rPr>
              <a:t>brand new </a:t>
            </a:r>
            <a:r>
              <a:rPr lang="en-US" altLang="zh-CN" dirty="0" smtClean="0"/>
              <a:t>experience of the earth </a:t>
            </a:r>
            <a:r>
              <a:rPr lang="en-US" altLang="zh-CN" b="1" dirty="0" smtClean="0">
                <a:solidFill>
                  <a:srgbClr val="002060"/>
                </a:solidFill>
              </a:rPr>
              <a:t>and</a:t>
            </a:r>
            <a:r>
              <a:rPr lang="en-US" altLang="zh-CN" b="1" dirty="0" smtClean="0">
                <a:solidFill>
                  <a:srgbClr val="452EF2"/>
                </a:solidFill>
              </a:rPr>
              <a:t> beyond.</a:t>
            </a:r>
          </a:p>
          <a:p>
            <a:pPr algn="just"/>
            <a:endParaRPr lang="en-US" altLang="zh-CN" dirty="0" smtClean="0"/>
          </a:p>
          <a:p>
            <a:pPr algn="just"/>
            <a:r>
              <a:rPr lang="en-US" altLang="zh-CN" dirty="0" smtClean="0"/>
              <a:t>The amazing, </a:t>
            </a:r>
            <a:r>
              <a:rPr lang="en-US" altLang="zh-CN" b="1" dirty="0" smtClean="0">
                <a:solidFill>
                  <a:srgbClr val="FF0000"/>
                </a:solidFill>
              </a:rPr>
              <a:t>up-to-date</a:t>
            </a:r>
            <a:r>
              <a:rPr lang="en-US" altLang="zh-CN" dirty="0" smtClean="0"/>
              <a:t> information together with many opportunities for </a:t>
            </a:r>
            <a:r>
              <a:rPr lang="en-US" altLang="zh-CN" dirty="0" smtClean="0">
                <a:solidFill>
                  <a:srgbClr val="FF0000"/>
                </a:solidFill>
              </a:rPr>
              <a:t>hands-on learning </a:t>
            </a:r>
            <a:r>
              <a:rPr lang="en-US" altLang="zh-CN" dirty="0" smtClean="0"/>
              <a:t>make the world come to life in a completely new way for visitors.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 smtClean="0"/>
              <a:t>For anyone coming from out of town, </a:t>
            </a:r>
            <a:r>
              <a:rPr lang="en-US" altLang="zh-CN" dirty="0" err="1" smtClean="0"/>
              <a:t>Futuroscope</a:t>
            </a:r>
            <a:r>
              <a:rPr lang="en-US" altLang="zh-CN" dirty="0" smtClean="0"/>
              <a:t> has many excellent hotels, </a:t>
            </a:r>
            <a:r>
              <a:rPr lang="en-US" altLang="zh-CN" b="1" dirty="0" smtClean="0">
                <a:solidFill>
                  <a:srgbClr val="FF0000"/>
                </a:solidFill>
              </a:rPr>
              <a:t>most of which </a:t>
            </a:r>
            <a:r>
              <a:rPr lang="en-US" altLang="zh-CN" dirty="0" smtClean="0"/>
              <a:t>provide a shuttle service to the park.</a:t>
            </a:r>
          </a:p>
          <a:p>
            <a:pPr algn="just"/>
            <a:endParaRPr lang="en-US" altLang="zh-CN" dirty="0"/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2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7650"/>
            <a:ext cx="7772400" cy="1504950"/>
          </a:xfrm>
        </p:spPr>
        <p:txBody>
          <a:bodyPr/>
          <a:lstStyle/>
          <a:p>
            <a:pPr eaLnBrk="1" hangingPunct="1"/>
            <a:r>
              <a:rPr lang="zh-CN" altLang="zh-CN" b="1" dirty="0" smtClean="0"/>
              <a:t>高 考 链 接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575" y="1362075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1. Vincent received training in painting for a couple of years, ______ he found a job in a big factory.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after that                 B. after which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C. during that             D. during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2. People have lots of problems living in the Central Australian desert, ______ getting water is the most serious.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of which   B. which   C. for which   D. through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3. The English play ______ my students acted at the New Year</a:t>
            </a:r>
            <a:r>
              <a:rPr lang="zh-CN" altLang="zh-CN" sz="2400" b="1" dirty="0" smtClean="0">
                <a:latin typeface="Arial" charset="0"/>
              </a:rPr>
              <a:t>’</a:t>
            </a:r>
            <a:r>
              <a:rPr lang="zh-CN" altLang="zh-CN" sz="2400" b="1" dirty="0" smtClean="0"/>
              <a:t>s party was a great success.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for which     B. at which     C. in which     D. on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4. Last week, Only two people came to look at the house, _______ wanted to buy it.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none of them                                  B. both of them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C. neither of whom                            D. none of whom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 rot="-188397">
            <a:off x="2168525" y="1520825"/>
            <a:ext cx="441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B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 rot="-188397">
            <a:off x="3833813" y="2871788"/>
            <a:ext cx="477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 rot="-188397">
            <a:off x="3643313" y="3862388"/>
            <a:ext cx="477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C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 rot="-188397">
            <a:off x="1370013" y="5256213"/>
            <a:ext cx="441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02940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utoUpdateAnimBg="0"/>
      <p:bldP spid="12293" grpId="0" autoUpdateAnimBg="0"/>
      <p:bldP spid="12294" grpId="0" autoUpdateAnimBg="0"/>
      <p:bldP spid="12295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4850" y="904875"/>
            <a:ext cx="7772400" cy="45339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6. English is a language shared by several diverse cultures, each of____ uses it somewhat differently .（2011浙江）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which            B. what           C. them            D. those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7. She showed the visitors around the museum, the construction _____had taken more than three years.     （2011江西）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for which	                       B. with which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C. of which                                   D. to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8. Julie was good at German, French and Russian, all of _______ she spoke fluently.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who            B. whom        C. which           D. that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（2011湖南）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 rot="-188397">
            <a:off x="2193926" y="106443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 rot="-188397">
            <a:off x="2929702" y="214455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C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 rot="-188397">
            <a:off x="1437151" y="3800737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54328050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  <p:bldP spid="13317" grpId="0" autoUpdateAnimBg="0"/>
      <p:bldP spid="13318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50" y="3810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zh-CN" b="1" dirty="0" smtClean="0"/>
              <a:t>语 篇 运 用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6763" y="1296988"/>
            <a:ext cx="7772400" cy="5092700"/>
          </a:xfrm>
        </p:spPr>
        <p:txBody>
          <a:bodyPr/>
          <a:lstStyle/>
          <a:p>
            <a:pPr eaLnBrk="1" hangingPunct="1">
              <a:lnSpc>
                <a:spcPts val="3000"/>
              </a:lnSpc>
              <a:buFontTx/>
              <a:buNone/>
            </a:pPr>
            <a:r>
              <a:rPr lang="zh-CN" altLang="zh-CN" sz="1800" b="1" dirty="0" smtClean="0"/>
              <a:t>             </a:t>
            </a:r>
            <a:r>
              <a:rPr lang="zh-CN" altLang="zh-CN" sz="2800" b="1" dirty="0" smtClean="0"/>
              <a:t>Football is popular in our school. I</a:t>
            </a:r>
            <a:r>
              <a:rPr lang="zh-CN" altLang="zh-CN" sz="2800" b="1" dirty="0" smtClean="0">
                <a:latin typeface="Arial" charset="0"/>
              </a:rPr>
              <a:t>’</a:t>
            </a:r>
            <a:r>
              <a:rPr lang="zh-CN" altLang="zh-CN" sz="2800" b="1" dirty="0" smtClean="0"/>
              <a:t>ve been one of the students of achievement _______   I feel much proud.</a:t>
            </a:r>
            <a:r>
              <a:rPr lang="zh-CN" altLang="zh-CN" sz="2800" dirty="0" smtClean="0"/>
              <a:t> </a:t>
            </a:r>
            <a:r>
              <a:rPr lang="zh-CN" altLang="zh-CN" sz="2800" b="1" dirty="0" smtClean="0"/>
              <a:t> I would like to thank Mr. Zhang, ________________I would never have learned to play football well. He taught me to dribble the ball,  ____________________I will always be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 grateful</a:t>
            </a:r>
            <a:r>
              <a:rPr lang="zh-CN" altLang="zh-CN" sz="2800" b="1" dirty="0" smtClean="0"/>
              <a:t>. It is a basic skill in football. The ways _________ he encouraged me have gradually built my confidence. He is a man _________ I have the highest respect. We may forget what he said yesterday, but we will never forget how he made us feel.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359636" y="2348880"/>
            <a:ext cx="296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without whom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843948" y="3207967"/>
            <a:ext cx="3721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</a:rPr>
              <a:t>to whom／for which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735263" y="3861048"/>
            <a:ext cx="1917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in </a:t>
            </a:r>
            <a:r>
              <a:rPr lang="zh-CN" altLang="zh-CN" sz="2800" b="1" dirty="0" smtClean="0">
                <a:solidFill>
                  <a:srgbClr val="FF3300"/>
                </a:solidFill>
              </a:rPr>
              <a:t>which</a:t>
            </a:r>
            <a:endParaRPr lang="zh-CN" altLang="zh-CN" sz="2800" b="1" dirty="0">
              <a:solidFill>
                <a:srgbClr val="FF3300"/>
              </a:solidFill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119373" y="4653136"/>
            <a:ext cx="185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for whom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452338" y="1556792"/>
            <a:ext cx="2527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of which</a:t>
            </a:r>
          </a:p>
        </p:txBody>
      </p:sp>
    </p:spTree>
    <p:extLst>
      <p:ext uri="{BB962C8B-B14F-4D97-AF65-F5344CB8AC3E}">
        <p14:creationId xmlns:p14="http://schemas.microsoft.com/office/powerpoint/2010/main" val="1411906269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-.5"/>
                                          </p:val>
                                        </p:tav>
                                        <p:tav tm="50000">
                                          <p:val>
                                            <p:strVal val="#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uild="p" autoUpdateAnimBg="0"/>
      <p:bldP spid="14340" grpId="0" autoUpdateAnimBg="0"/>
      <p:bldP spid="14341" grpId="0" autoUpdateAnimBg="0"/>
      <p:bldP spid="14342" grpId="0" autoUpdateAnimBg="0"/>
      <p:bldP spid="14343" grpId="0" autoUpdateAnimBg="0"/>
      <p:bldP spid="14344" grpId="0" autoUpdateAnimBg="0"/>
      <p:bldP spid="14344" grpId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92696"/>
            <a:ext cx="8350696" cy="5472608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Is/was this the first time that </a:t>
            </a:r>
            <a:r>
              <a:rPr lang="en-US" altLang="zh-CN" dirty="0" smtClean="0"/>
              <a:t>you ______(fly) to Paris.</a:t>
            </a: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It is high time that </a:t>
            </a:r>
            <a:r>
              <a:rPr lang="en-US" altLang="zh-CN" dirty="0" smtClean="0"/>
              <a:t>we _______(take) effective measures to fight against the </a:t>
            </a:r>
            <a:r>
              <a:rPr lang="en-US" altLang="zh-CN" b="1" dirty="0" smtClean="0">
                <a:solidFill>
                  <a:srgbClr val="FF0000"/>
                </a:solidFill>
              </a:rPr>
              <a:t>increasingly serious</a:t>
            </a:r>
            <a:r>
              <a:rPr lang="en-US" altLang="zh-CN" dirty="0" smtClean="0"/>
              <a:t> pollution.</a:t>
            </a:r>
          </a:p>
          <a:p>
            <a:endParaRPr lang="en-US" altLang="zh-CN" dirty="0"/>
          </a:p>
          <a:p>
            <a:r>
              <a:rPr lang="en-US" altLang="zh-CN" dirty="0" smtClean="0"/>
              <a:t>The boy was floating his boat </a:t>
            </a:r>
            <a:r>
              <a:rPr lang="en-US" altLang="zh-CN" b="1" dirty="0" smtClean="0">
                <a:solidFill>
                  <a:srgbClr val="FF0000"/>
                </a:solidFill>
              </a:rPr>
              <a:t>in spite of </a:t>
            </a:r>
            <a:r>
              <a:rPr lang="en-US" altLang="zh-CN" dirty="0" smtClean="0"/>
              <a:t>the bad weather while other people were </a:t>
            </a:r>
            <a:r>
              <a:rPr lang="en-US" altLang="zh-CN" b="1" dirty="0" smtClean="0">
                <a:solidFill>
                  <a:srgbClr val="FF0000"/>
                </a:solidFill>
              </a:rPr>
              <a:t>sheltering</a:t>
            </a:r>
            <a:r>
              <a:rPr lang="en-US" altLang="zh-CN" dirty="0" smtClean="0"/>
              <a:t> in the house.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9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in spite of &amp; despite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40" y="1102642"/>
            <a:ext cx="8648074" cy="5976664"/>
          </a:xfrm>
        </p:spPr>
        <p:txBody>
          <a:bodyPr/>
          <a:lstStyle/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尽管他生病了，他还是来开会了。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452EF2"/>
                </a:solidFill>
              </a:rPr>
              <a:t>He came to the meeting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despite/in spite of </a:t>
            </a:r>
            <a:r>
              <a:rPr lang="en-US" altLang="zh-CN" dirty="0" smtClean="0">
                <a:solidFill>
                  <a:srgbClr val="452EF2"/>
                </a:solidFill>
              </a:rPr>
              <a:t>his illness.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452EF2"/>
                </a:solidFill>
              </a:rPr>
              <a:t>He came to the meeting </a:t>
            </a:r>
            <a:r>
              <a:rPr lang="en-US" altLang="zh-CN" dirty="0" smtClean="0">
                <a:solidFill>
                  <a:srgbClr val="FF0000"/>
                </a:solidFill>
              </a:rPr>
              <a:t>despite/in spite of the fact that </a:t>
            </a:r>
            <a:r>
              <a:rPr lang="en-US" altLang="zh-CN" dirty="0" smtClean="0">
                <a:solidFill>
                  <a:srgbClr val="452EF2"/>
                </a:solidFill>
              </a:rPr>
              <a:t>he was ill.</a:t>
            </a:r>
          </a:p>
          <a:p>
            <a:pPr marL="0" indent="0">
              <a:buNone/>
            </a:pPr>
            <a:r>
              <a:rPr lang="zh-CN" altLang="en-US" sz="2800" b="1" dirty="0"/>
              <a:t>尽管我们在生活中遇到很多困难，我们也决不能放弃。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Despite the fact that </a:t>
            </a:r>
            <a:r>
              <a:rPr lang="en-US" altLang="zh-CN" sz="2800" b="1" dirty="0" smtClean="0"/>
              <a:t>we will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encounter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 great difficulties </a:t>
            </a:r>
            <a:r>
              <a:rPr lang="en-US" altLang="zh-CN" sz="2800" b="1" dirty="0">
                <a:solidFill>
                  <a:srgbClr val="000000"/>
                </a:solidFill>
              </a:rPr>
              <a:t>in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life, we should never give up.</a:t>
            </a:r>
            <a:endParaRPr lang="en-US" altLang="zh-CN" sz="2800" b="1" dirty="0" smtClean="0"/>
          </a:p>
          <a:p>
            <a:pPr marL="0" indent="0">
              <a:buNone/>
            </a:pPr>
            <a:r>
              <a:rPr lang="en-US" altLang="zh-CN" sz="2800" b="1" dirty="0" smtClean="0"/>
              <a:t>Despite great difficulties we will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encounter</a:t>
            </a:r>
            <a:r>
              <a:rPr lang="en-US" altLang="zh-CN" sz="2800" b="1" dirty="0" smtClean="0"/>
              <a:t> in life, we should never give up.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3600" dirty="0" smtClean="0">
              <a:solidFill>
                <a:srgbClr val="452EF2"/>
              </a:solidFill>
            </a:endParaRPr>
          </a:p>
          <a:p>
            <a:endParaRPr lang="en-US" altLang="zh-CN" sz="3600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88224" y="388549"/>
            <a:ext cx="17027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kern="0" dirty="0">
                <a:solidFill>
                  <a:srgbClr val="FF0000"/>
                </a:solidFill>
              </a:rPr>
              <a:t>(prep.)</a:t>
            </a:r>
            <a:endParaRPr lang="zh-CN" altLang="en-US" sz="44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8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20688"/>
            <a:ext cx="7772400" cy="5976664"/>
          </a:xfrm>
        </p:spPr>
        <p:txBody>
          <a:bodyPr/>
          <a:lstStyle/>
          <a:p>
            <a:pPr algn="just">
              <a:lnSpc>
                <a:spcPts val="3500"/>
              </a:lnSpc>
            </a:pPr>
            <a:r>
              <a:rPr lang="en-US" altLang="zh-CN" dirty="0">
                <a:solidFill>
                  <a:srgbClr val="FF0000"/>
                </a:solidFill>
                <a:latin typeface="+mj-lt"/>
              </a:rPr>
              <a:t>In spite of the fact that </a:t>
            </a:r>
            <a:r>
              <a:rPr lang="en-US" altLang="zh-CN" dirty="0">
                <a:solidFill>
                  <a:srgbClr val="333333"/>
                </a:solidFill>
                <a:latin typeface="+mj-lt"/>
              </a:rPr>
              <a:t>women perform better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in terms of </a:t>
            </a:r>
            <a:r>
              <a:rPr lang="en-US" altLang="zh-CN" dirty="0">
                <a:solidFill>
                  <a:srgbClr val="333333"/>
                </a:solidFill>
                <a:latin typeface="+mj-lt"/>
              </a:rPr>
              <a:t>academic performances, they are not able to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make it </a:t>
            </a:r>
            <a:r>
              <a:rPr lang="en-US" altLang="zh-CN" dirty="0">
                <a:solidFill>
                  <a:srgbClr val="333333"/>
                </a:solidFill>
                <a:latin typeface="+mj-lt"/>
              </a:rPr>
              <a:t>to the </a:t>
            </a:r>
            <a:r>
              <a:rPr lang="en-US" altLang="zh-CN" dirty="0" smtClean="0">
                <a:solidFill>
                  <a:srgbClr val="333333"/>
                </a:solidFill>
                <a:latin typeface="+mj-lt"/>
              </a:rPr>
              <a:t>top the work setting.</a:t>
            </a:r>
          </a:p>
          <a:p>
            <a:pPr algn="just">
              <a:lnSpc>
                <a:spcPts val="3500"/>
              </a:lnSpc>
            </a:pPr>
            <a:endParaRPr lang="en-US" altLang="zh-CN" dirty="0">
              <a:solidFill>
                <a:srgbClr val="333333"/>
              </a:solidFill>
              <a:latin typeface="+mj-lt"/>
            </a:endParaRPr>
          </a:p>
          <a:p>
            <a:pPr algn="just">
              <a:lnSpc>
                <a:spcPts val="3500"/>
              </a:lnSpc>
            </a:pPr>
            <a:r>
              <a:rPr lang="en-US" altLang="zh-CN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n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spite of the fact that </a:t>
            </a:r>
            <a:r>
              <a:rPr lang="en-US" altLang="zh-CN" dirty="0">
                <a:solidFill>
                  <a:srgbClr val="333333"/>
                </a:solidFill>
                <a:latin typeface="+mj-lt"/>
              </a:rPr>
              <a:t>thieves are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universally</a:t>
            </a:r>
            <a:r>
              <a:rPr lang="en-US" altLang="zh-CN" dirty="0">
                <a:solidFill>
                  <a:srgbClr val="333333"/>
                </a:solidFill>
                <a:latin typeface="+mj-lt"/>
              </a:rPr>
              <a:t> despised, they do have some admirable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qualities</a:t>
            </a:r>
            <a:r>
              <a:rPr lang="en-US" altLang="zh-CN" dirty="0">
                <a:solidFill>
                  <a:srgbClr val="333333"/>
                </a:solidFill>
                <a:latin typeface="+mj-lt"/>
              </a:rPr>
              <a:t> that society can learn from for its progress</a:t>
            </a:r>
            <a:r>
              <a:rPr lang="en-US" altLang="zh-CN" dirty="0">
                <a:solidFill>
                  <a:srgbClr val="333333"/>
                </a:solidFill>
                <a:latin typeface="Arial"/>
              </a:rPr>
              <a:t>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2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Only when you look into the truth can you make a  conclusion for the cause of the accident.</a:t>
            </a:r>
          </a:p>
          <a:p>
            <a:endParaRPr lang="en-US" altLang="zh-CN" dirty="0"/>
          </a:p>
          <a:p>
            <a:r>
              <a:rPr lang="en-US" altLang="zh-CN" dirty="0" smtClean="0"/>
              <a:t>Only if you put the sun there </a:t>
            </a:r>
            <a:r>
              <a:rPr lang="en-US" altLang="zh-CN" b="1" dirty="0" smtClean="0">
                <a:solidFill>
                  <a:srgbClr val="FF0000"/>
                </a:solidFill>
              </a:rPr>
              <a:t>did</a:t>
            </a:r>
            <a:r>
              <a:rPr lang="en-US" altLang="zh-CN" dirty="0" smtClean="0"/>
              <a:t> the movements of the other planets in the sky </a:t>
            </a:r>
            <a:r>
              <a:rPr lang="en-US" altLang="zh-CN" b="1" dirty="0" smtClean="0">
                <a:solidFill>
                  <a:srgbClr val="FF0000"/>
                </a:solidFill>
              </a:rPr>
              <a:t>makes sense.(Page 13)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Only if  &amp; if only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700808"/>
            <a:ext cx="8568952" cy="4968552"/>
          </a:xfrm>
        </p:spPr>
        <p:txBody>
          <a:bodyPr/>
          <a:lstStyle/>
          <a:p>
            <a:r>
              <a:rPr lang="zh-CN" altLang="en-US" dirty="0" smtClean="0"/>
              <a:t>只有我找到了工作才有足够的钱上学。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Only if I get a job will I have enough money to go to school.</a:t>
            </a:r>
          </a:p>
          <a:p>
            <a:r>
              <a:rPr lang="zh-CN" altLang="en-US" dirty="0" smtClean="0"/>
              <a:t>只有得到老师的允许，学生才可以这间屋。</a:t>
            </a:r>
            <a:endParaRPr lang="en-US" altLang="zh-CN" dirty="0" smtClean="0"/>
          </a:p>
          <a:p>
            <a:r>
              <a:rPr lang="en-US" altLang="zh-CN" b="1" dirty="0">
                <a:solidFill>
                  <a:srgbClr val="452EF2"/>
                </a:solidFill>
              </a:rPr>
              <a:t>Only if a teacher has given </a:t>
            </a:r>
            <a:r>
              <a:rPr lang="en-US" altLang="zh-CN" b="1" dirty="0">
                <a:solidFill>
                  <a:srgbClr val="FF0000"/>
                </a:solidFill>
              </a:rPr>
              <a:t>permission</a:t>
            </a:r>
            <a:r>
              <a:rPr lang="en-US" altLang="zh-CN" b="1" dirty="0">
                <a:solidFill>
                  <a:srgbClr val="452EF2"/>
                </a:solidFill>
              </a:rPr>
              <a:t> is a  </a:t>
            </a:r>
            <a:r>
              <a:rPr lang="en-US" altLang="zh-CN" b="1" dirty="0" smtClean="0">
                <a:solidFill>
                  <a:srgbClr val="452EF2"/>
                </a:solidFill>
              </a:rPr>
              <a:t>student </a:t>
            </a:r>
            <a:r>
              <a:rPr lang="en-US" altLang="zh-CN" b="1" dirty="0">
                <a:solidFill>
                  <a:srgbClr val="452EF2"/>
                </a:solidFill>
              </a:rPr>
              <a:t>allowed to enter this room.</a:t>
            </a:r>
          </a:p>
          <a:p>
            <a:endParaRPr lang="en-US" altLang="zh-CN" dirty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He looks upset. If only he _______(pass) the exam.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appy vall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87363"/>
            <a:ext cx="7778750" cy="5029200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2987675" y="5751513"/>
            <a:ext cx="3889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3333CC"/>
                </a:solidFill>
              </a:rPr>
              <a:t>Happy Valley</a:t>
            </a:r>
          </a:p>
        </p:txBody>
      </p:sp>
    </p:spTree>
    <p:extLst>
      <p:ext uri="{BB962C8B-B14F-4D97-AF65-F5344CB8AC3E}">
        <p14:creationId xmlns:p14="http://schemas.microsoft.com/office/powerpoint/2010/main" val="191331099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84664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452EF2"/>
                </a:solidFill>
              </a:rPr>
              <a:t>By </a:t>
            </a:r>
            <a:r>
              <a:rPr lang="zh-CN" altLang="en-US" b="1" dirty="0" smtClean="0">
                <a:solidFill>
                  <a:srgbClr val="452EF2"/>
                </a:solidFill>
              </a:rPr>
              <a:t>的用法  （表增减程度）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Tommy defeated Jack _____about 0.5 meter  and won the race in the end.</a:t>
            </a:r>
          </a:p>
          <a:p>
            <a:endParaRPr lang="en-US" altLang="zh-CN" dirty="0"/>
          </a:p>
          <a:p>
            <a:r>
              <a:rPr lang="en-US" altLang="zh-CN" dirty="0" smtClean="0"/>
              <a:t>The bullet missed me ______2 inches.</a:t>
            </a:r>
          </a:p>
          <a:p>
            <a:endParaRPr lang="en-US" altLang="zh-CN" dirty="0"/>
          </a:p>
          <a:p>
            <a:r>
              <a:rPr lang="en-US" altLang="zh-CN" dirty="0" smtClean="0"/>
              <a:t>The rope needs to be longer _____two feet.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5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452EF2"/>
                </a:solidFill>
              </a:rPr>
              <a:t>attend </a:t>
            </a:r>
            <a:r>
              <a:rPr lang="zh-CN" altLang="en-US" b="1" dirty="0" smtClean="0">
                <a:solidFill>
                  <a:srgbClr val="452EF2"/>
                </a:solidFill>
              </a:rPr>
              <a:t>的用法</a:t>
            </a:r>
            <a:r>
              <a:rPr lang="en-US" altLang="zh-CN" b="1" dirty="0" smtClean="0">
                <a:solidFill>
                  <a:srgbClr val="452EF2"/>
                </a:solidFill>
              </a:rPr>
              <a:t> 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 you go </a:t>
            </a:r>
            <a:r>
              <a:rPr lang="en-US" altLang="zh-CN" dirty="0" smtClean="0"/>
              <a:t>out</a:t>
            </a:r>
            <a:r>
              <a:rPr lang="en-US" altLang="zh-CN" dirty="0"/>
              <a:t>, who </a:t>
            </a:r>
            <a:r>
              <a:rPr lang="en-US" altLang="zh-CN" dirty="0" smtClean="0"/>
              <a:t>will</a:t>
            </a:r>
            <a:r>
              <a:rPr lang="en-US" altLang="zh-CN" dirty="0"/>
              <a:t> </a:t>
            </a:r>
            <a:r>
              <a:rPr lang="en-US" altLang="zh-CN" b="1" dirty="0">
                <a:solidFill>
                  <a:srgbClr val="452EF2"/>
                </a:solidFill>
              </a:rPr>
              <a:t>attend to</a:t>
            </a:r>
            <a:r>
              <a:rPr lang="en-US" altLang="zh-CN" dirty="0"/>
              <a:t> the </a:t>
            </a:r>
            <a:r>
              <a:rPr lang="en-US" altLang="zh-CN" dirty="0" smtClean="0"/>
              <a:t>baby.</a:t>
            </a:r>
          </a:p>
          <a:p>
            <a:endParaRPr lang="en-US" altLang="zh-CN" dirty="0"/>
          </a:p>
          <a:p>
            <a:r>
              <a:rPr lang="en-US" altLang="zh-CN" dirty="0" smtClean="0"/>
              <a:t>I may be late. I have one or two things to </a:t>
            </a:r>
            <a:r>
              <a:rPr lang="en-US" altLang="zh-CN" b="1" dirty="0" smtClean="0">
                <a:solidFill>
                  <a:srgbClr val="452EF2"/>
                </a:solidFill>
              </a:rPr>
              <a:t>attend to.</a:t>
            </a:r>
          </a:p>
        </p:txBody>
      </p:sp>
    </p:spTree>
    <p:extLst>
      <p:ext uri="{BB962C8B-B14F-4D97-AF65-F5344CB8AC3E}">
        <p14:creationId xmlns:p14="http://schemas.microsoft.com/office/powerpoint/2010/main" val="3614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In summer, ______(expose) to the sun is harmful to your skin.</a:t>
            </a:r>
          </a:p>
          <a:p>
            <a:endParaRPr lang="en-US" altLang="zh-CN" b="1" dirty="0"/>
          </a:p>
          <a:p>
            <a:r>
              <a:rPr lang="en-US" altLang="zh-CN" b="1" dirty="0" smtClean="0"/>
              <a:t>In summer, _______(expose) to the sun for a long time, you’ll be sunburnt.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732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cure </a:t>
            </a:r>
            <a:r>
              <a:rPr lang="en-US" altLang="zh-CN" b="1" dirty="0" err="1" smtClean="0"/>
              <a:t>sb</a:t>
            </a:r>
            <a:r>
              <a:rPr lang="en-US" altLang="zh-CN" b="1" dirty="0" smtClean="0"/>
              <a:t> of </a:t>
            </a:r>
            <a:r>
              <a:rPr lang="en-US" altLang="zh-CN" b="1" dirty="0" err="1" smtClean="0"/>
              <a:t>sth</a:t>
            </a:r>
            <a:endParaRPr lang="en-US" altLang="zh-CN" b="1" dirty="0" smtClean="0"/>
          </a:p>
          <a:p>
            <a:r>
              <a:rPr lang="en-US" altLang="zh-CN" b="1" dirty="0" smtClean="0"/>
              <a:t>suspect sb. of doing </a:t>
            </a:r>
            <a:r>
              <a:rPr lang="en-US" altLang="zh-CN" b="1" dirty="0" err="1" smtClean="0"/>
              <a:t>sth</a:t>
            </a:r>
            <a:endParaRPr lang="en-US" altLang="zh-CN" b="1" dirty="0" smtClean="0"/>
          </a:p>
          <a:p>
            <a:r>
              <a:rPr lang="en-US" altLang="zh-CN" b="1" dirty="0" smtClean="0"/>
              <a:t>inform sb. of </a:t>
            </a:r>
            <a:r>
              <a:rPr lang="en-US" altLang="zh-CN" b="1" dirty="0" err="1" smtClean="0"/>
              <a:t>sth</a:t>
            </a:r>
            <a:endParaRPr lang="en-US" altLang="zh-CN" b="1" dirty="0" smtClean="0"/>
          </a:p>
          <a:p>
            <a:r>
              <a:rPr lang="en-US" altLang="zh-CN" b="1" dirty="0" smtClean="0"/>
              <a:t>rob. </a:t>
            </a:r>
            <a:r>
              <a:rPr lang="en-US" altLang="zh-CN" b="1" dirty="0" err="1" smtClean="0"/>
              <a:t>sb</a:t>
            </a:r>
            <a:r>
              <a:rPr lang="en-US" altLang="zh-CN" b="1" dirty="0" smtClean="0"/>
              <a:t> of </a:t>
            </a:r>
            <a:r>
              <a:rPr lang="en-US" altLang="zh-CN" b="1" dirty="0" err="1" smtClean="0"/>
              <a:t>sth</a:t>
            </a:r>
            <a:endParaRPr lang="en-US" altLang="zh-CN" b="1" dirty="0" smtClean="0"/>
          </a:p>
          <a:p>
            <a:r>
              <a:rPr lang="en-US" altLang="zh-CN" b="1" dirty="0" smtClean="0"/>
              <a:t>accuse. </a:t>
            </a:r>
            <a:r>
              <a:rPr lang="en-US" altLang="zh-CN" b="1" dirty="0" err="1" smtClean="0"/>
              <a:t>sb</a:t>
            </a:r>
            <a:r>
              <a:rPr lang="en-US" altLang="zh-CN" b="1" dirty="0" smtClean="0"/>
              <a:t> of </a:t>
            </a:r>
            <a:r>
              <a:rPr lang="en-US" altLang="zh-CN" b="1" dirty="0" err="1" smtClean="0"/>
              <a:t>sth</a:t>
            </a:r>
            <a:endParaRPr lang="en-US" altLang="zh-CN" b="1" dirty="0" smtClean="0"/>
          </a:p>
          <a:p>
            <a:r>
              <a:rPr lang="en-US" altLang="zh-CN" b="1" dirty="0" smtClean="0"/>
              <a:t>remind. </a:t>
            </a:r>
            <a:r>
              <a:rPr lang="en-US" altLang="zh-CN" b="1" dirty="0" err="1" smtClean="0"/>
              <a:t>sb</a:t>
            </a:r>
            <a:r>
              <a:rPr lang="en-US" altLang="zh-CN" b="1" dirty="0" smtClean="0"/>
              <a:t> of </a:t>
            </a:r>
            <a:r>
              <a:rPr lang="en-US" altLang="zh-CN" b="1" dirty="0" err="1" smtClean="0"/>
              <a:t>sth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86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24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452EF2"/>
                </a:solidFill>
              </a:rPr>
              <a:t>Suggest </a:t>
            </a:r>
            <a:r>
              <a:rPr lang="zh-CN" altLang="en-US" b="1" dirty="0" smtClean="0">
                <a:solidFill>
                  <a:srgbClr val="452EF2"/>
                </a:solidFill>
              </a:rPr>
              <a:t>的用法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208912" cy="5328592"/>
          </a:xfrm>
        </p:spPr>
        <p:txBody>
          <a:bodyPr/>
          <a:lstStyle/>
          <a:p>
            <a:r>
              <a:rPr lang="en-US" altLang="zh-CN" dirty="0" smtClean="0"/>
              <a:t>All the evidence suggests that he ________(steal) the money.</a:t>
            </a:r>
          </a:p>
          <a:p>
            <a:endParaRPr lang="en-US" altLang="zh-CN" dirty="0"/>
          </a:p>
          <a:p>
            <a:r>
              <a:rPr lang="en-US" altLang="zh-CN" dirty="0" smtClean="0"/>
              <a:t>Her parents suggested that she ______(have) a medical examination.</a:t>
            </a:r>
          </a:p>
          <a:p>
            <a:endParaRPr lang="en-US" altLang="zh-CN" dirty="0"/>
          </a:p>
          <a:p>
            <a:r>
              <a:rPr lang="zh-CN" altLang="en-US" b="1" dirty="0" smtClean="0"/>
              <a:t>我建议政府采取有效措施治理拥堵问题。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I suggest that the government (should) take effective measures to deal with the congestion.</a:t>
            </a:r>
          </a:p>
          <a:p>
            <a:endParaRPr lang="zh-CN" altLang="en-US" b="1" dirty="0">
              <a:solidFill>
                <a:srgbClr val="452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______(absorb) in today’s newspaper, he failed to hear the bell.</a:t>
            </a:r>
          </a:p>
          <a:p>
            <a:endParaRPr lang="en-US" altLang="zh-CN" dirty="0"/>
          </a:p>
          <a:p>
            <a:r>
              <a:rPr lang="en-US" altLang="zh-CN" dirty="0" smtClean="0"/>
              <a:t>The novel was so _______(absorb) that she read on without a </a:t>
            </a:r>
            <a:r>
              <a:rPr lang="en-US" altLang="zh-CN" dirty="0" err="1" smtClean="0"/>
              <a:t>brak</a:t>
            </a:r>
            <a:r>
              <a:rPr lang="en-US" altLang="zh-CN" dirty="0" smtClean="0"/>
              <a:t>, even forgetting food and sleep.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0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She is such a kind teacher ______we all like her.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 smtClean="0"/>
              <a:t>She is such a kind teacher ______we  all like.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0795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341"/>
            <a:ext cx="9793088" cy="6336704"/>
          </a:xfrm>
        </p:spPr>
        <p:txBody>
          <a:bodyPr/>
          <a:lstStyle/>
          <a:p>
            <a:pPr marL="0" indent="0" algn="just">
              <a:spcAft>
                <a:spcPts val="0"/>
              </a:spcAft>
              <a:buNone/>
            </a:pP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1. I 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want to use the same dictionary ______was used yesterday. </a:t>
            </a:r>
            <a:endParaRPr lang="zh-CN" altLang="zh-CN" sz="2400" b="1" kern="100" dirty="0"/>
          </a:p>
          <a:p>
            <a:pPr indent="0" algn="just">
              <a:spcAft>
                <a:spcPts val="0"/>
              </a:spcAft>
              <a:buNone/>
            </a:pP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A. which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B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who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C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what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D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as </a:t>
            </a:r>
            <a:endParaRPr lang="zh-CN" altLang="zh-CN" sz="2400" b="1" kern="100" dirty="0"/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2. He 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isn't such a man ______he used to be. </a:t>
            </a:r>
            <a:endParaRPr lang="zh-CN" altLang="zh-CN" sz="2400" b="1" kern="100" dirty="0"/>
          </a:p>
          <a:p>
            <a:pPr indent="0" algn="just">
              <a:spcAft>
                <a:spcPts val="0"/>
              </a:spcAft>
              <a:buNone/>
            </a:pP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A. who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B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whom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C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that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	D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as </a:t>
            </a:r>
            <a:endParaRPr lang="zh-CN" altLang="zh-CN" sz="2400" b="1" kern="100" dirty="0"/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3. He 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is good at English, ______we all know. </a:t>
            </a:r>
            <a:endParaRPr lang="zh-CN" altLang="zh-CN" sz="2400" b="1" kern="100" dirty="0"/>
          </a:p>
          <a:p>
            <a:pPr indent="0" algn="just">
              <a:spcAft>
                <a:spcPts val="0"/>
              </a:spcAft>
              <a:buNone/>
            </a:pP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A. that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B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as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	C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whom  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D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what </a:t>
            </a:r>
            <a:endParaRPr lang="en-US" altLang="zh-CN" sz="2400" b="1" kern="100" dirty="0" smtClean="0">
              <a:solidFill>
                <a:srgbClr val="404040"/>
              </a:solidFill>
              <a:ea typeface="楷体_GB2312"/>
            </a:endParaRPr>
          </a:p>
          <a:p>
            <a:pPr marL="0" indent="0">
              <a:buNone/>
            </a:pPr>
            <a:r>
              <a:rPr lang="en-US" altLang="zh-CN" sz="2400" b="1" dirty="0" smtClean="0"/>
              <a:t>4. John </a:t>
            </a:r>
            <a:r>
              <a:rPr lang="en-US" altLang="zh-CN" sz="2400" b="1" dirty="0"/>
              <a:t>got beaten in the game, _______ had been expected. 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 smtClean="0"/>
              <a:t>    A</a:t>
            </a:r>
            <a:r>
              <a:rPr lang="en-US" altLang="zh-CN" sz="2400" b="1" dirty="0"/>
              <a:t>. as   </a:t>
            </a:r>
            <a:r>
              <a:rPr lang="en-US" altLang="zh-CN" sz="2400" b="1" dirty="0" smtClean="0"/>
              <a:t>	B</a:t>
            </a:r>
            <a:r>
              <a:rPr lang="en-US" altLang="zh-CN" sz="2400" b="1" dirty="0"/>
              <a:t>. that   </a:t>
            </a:r>
            <a:r>
              <a:rPr lang="en-US" altLang="zh-CN" sz="2400" b="1" dirty="0" smtClean="0"/>
              <a:t>		C</a:t>
            </a:r>
            <a:r>
              <a:rPr lang="en-US" altLang="zh-CN" sz="2400" b="1" dirty="0"/>
              <a:t>. what   </a:t>
            </a:r>
            <a:r>
              <a:rPr lang="en-US" altLang="zh-CN" sz="2400" b="1" dirty="0" smtClean="0"/>
              <a:t>	D</a:t>
            </a:r>
            <a:r>
              <a:rPr lang="en-US" altLang="zh-CN" sz="2400" b="1" dirty="0"/>
              <a:t>. who  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 smtClean="0"/>
              <a:t>5. I </a:t>
            </a:r>
            <a:r>
              <a:rPr lang="en-US" altLang="zh-CN" sz="2400" b="1" dirty="0"/>
              <a:t>have bought such a watch _______ was advertised on TV. 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A</a:t>
            </a:r>
            <a:r>
              <a:rPr lang="en-US" altLang="zh-CN" sz="2400" b="1" dirty="0"/>
              <a:t>. that   </a:t>
            </a:r>
            <a:r>
              <a:rPr lang="en-US" altLang="zh-CN" sz="2400" b="1" dirty="0" smtClean="0"/>
              <a:t>	B</a:t>
            </a:r>
            <a:r>
              <a:rPr lang="en-US" altLang="zh-CN" sz="2400" b="1" dirty="0"/>
              <a:t>. which   </a:t>
            </a:r>
            <a:r>
              <a:rPr lang="en-US" altLang="zh-CN" sz="2400" b="1" dirty="0" smtClean="0"/>
              <a:t>	C</a:t>
            </a:r>
            <a:r>
              <a:rPr lang="en-US" altLang="zh-CN" sz="2400" b="1" dirty="0"/>
              <a:t>. as   </a:t>
            </a:r>
            <a:r>
              <a:rPr lang="en-US" altLang="zh-CN" sz="2400" b="1" dirty="0" smtClean="0"/>
              <a:t>		D</a:t>
            </a:r>
            <a:r>
              <a:rPr lang="en-US" altLang="zh-CN" sz="2400" b="1" dirty="0"/>
              <a:t>. it 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 smtClean="0"/>
              <a:t>6. I </a:t>
            </a:r>
            <a:r>
              <a:rPr lang="en-US" altLang="zh-CN" sz="2400" b="1" dirty="0"/>
              <a:t>want to use the same tools _______used in your factory a few 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en-US" altLang="zh-CN" sz="2400" b="1" dirty="0" smtClean="0"/>
              <a:t>days </a:t>
            </a:r>
            <a:r>
              <a:rPr lang="en-US" altLang="zh-CN" sz="2400" b="1" dirty="0"/>
              <a:t>ago. 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 smtClean="0"/>
              <a:t>     A</a:t>
            </a:r>
            <a:r>
              <a:rPr lang="en-US" altLang="zh-CN" sz="2400" b="1" dirty="0"/>
              <a:t>. as was </a:t>
            </a:r>
            <a:r>
              <a:rPr lang="en-US" altLang="zh-CN" sz="2400" b="1" dirty="0" smtClean="0"/>
              <a:t>	B</a:t>
            </a:r>
            <a:r>
              <a:rPr lang="en-US" altLang="zh-CN" sz="2400" b="1" dirty="0"/>
              <a:t>. which was </a:t>
            </a:r>
            <a:r>
              <a:rPr lang="en-US" altLang="zh-CN" sz="2400" b="1" dirty="0" smtClean="0"/>
              <a:t>	C</a:t>
            </a:r>
            <a:r>
              <a:rPr lang="en-US" altLang="zh-CN" sz="2400" b="1" dirty="0"/>
              <a:t>. as were </a:t>
            </a:r>
            <a:r>
              <a:rPr lang="en-US" altLang="zh-CN" sz="2400" b="1" dirty="0" smtClean="0"/>
              <a:t>	D</a:t>
            </a:r>
            <a:r>
              <a:rPr lang="en-US" altLang="zh-CN" sz="2400" b="1" dirty="0"/>
              <a:t>. which </a:t>
            </a:r>
            <a:endParaRPr lang="en-US" altLang="zh-CN" sz="2400" b="1" dirty="0" smtClean="0"/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7. He 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is not such a man _______ would leave his work half done. </a:t>
            </a:r>
            <a:endParaRPr lang="zh-CN" altLang="zh-CN" sz="2400" b="1" kern="100" dirty="0"/>
          </a:p>
          <a:p>
            <a:pPr indent="0" algn="just">
              <a:spcAft>
                <a:spcPts val="0"/>
              </a:spcAft>
              <a:buNone/>
            </a:pP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A. that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B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which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C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who </a:t>
            </a:r>
            <a:r>
              <a:rPr lang="en-US" altLang="zh-CN" sz="2400" b="1" kern="100" dirty="0" smtClean="0">
                <a:solidFill>
                  <a:srgbClr val="404040"/>
                </a:solidFill>
                <a:ea typeface="楷体_GB2312"/>
              </a:rPr>
              <a:t>		D</a:t>
            </a:r>
            <a:r>
              <a:rPr lang="en-US" altLang="zh-CN" sz="2400" b="1" kern="100" dirty="0">
                <a:solidFill>
                  <a:srgbClr val="404040"/>
                </a:solidFill>
                <a:ea typeface="楷体_GB2312"/>
              </a:rPr>
              <a:t>. as  </a:t>
            </a:r>
            <a:endParaRPr lang="zh-CN" altLang="zh-CN" sz="2400" b="1" kern="100" dirty="0"/>
          </a:p>
          <a:p>
            <a:pPr marL="0" indent="0">
              <a:buNone/>
            </a:pPr>
            <a:endParaRPr lang="zh-CN" altLang="zh-CN" sz="2000" b="1" kern="1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54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981200"/>
            <a:ext cx="7920880" cy="44001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________ is known to all, </a:t>
            </a:r>
            <a:r>
              <a:rPr lang="en-US" altLang="zh-CN" dirty="0" smtClean="0"/>
              <a:t>success results from hard work.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________is known to all that </a:t>
            </a:r>
            <a:r>
              <a:rPr lang="en-US" altLang="zh-CN" dirty="0"/>
              <a:t>success results from hard work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/>
              <a:t>________is known to all </a:t>
            </a:r>
            <a:r>
              <a:rPr lang="en-US" altLang="zh-CN" dirty="0" smtClean="0"/>
              <a:t>is that </a:t>
            </a:r>
            <a:r>
              <a:rPr lang="en-US" altLang="zh-CN" dirty="0"/>
              <a:t>success results from hard work.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7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452EF2"/>
                </a:solidFill>
              </a:rPr>
              <a:t>Blame </a:t>
            </a:r>
            <a:r>
              <a:rPr lang="zh-CN" altLang="en-US" b="1" dirty="0">
                <a:solidFill>
                  <a:srgbClr val="452EF2"/>
                </a:solidFill>
              </a:rPr>
              <a:t>的用法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981200"/>
            <a:ext cx="7918648" cy="4472136"/>
          </a:xfrm>
        </p:spPr>
        <p:txBody>
          <a:bodyPr/>
          <a:lstStyle/>
          <a:p>
            <a:r>
              <a:rPr lang="en-US" altLang="zh-CN" dirty="0" smtClean="0"/>
              <a:t>He was so careless that he was ________(blame) for the accident.</a:t>
            </a:r>
          </a:p>
          <a:p>
            <a:endParaRPr lang="en-US" altLang="zh-CN" dirty="0"/>
          </a:p>
          <a:p>
            <a:r>
              <a:rPr lang="en-US" altLang="zh-CN" dirty="0" smtClean="0"/>
              <a:t>________(blame)  for making mistakes in speaking English, he looked very upset.</a:t>
            </a:r>
          </a:p>
          <a:p>
            <a:endParaRPr lang="en-US" altLang="zh-CN" dirty="0"/>
          </a:p>
          <a:p>
            <a:r>
              <a:rPr lang="en-US" altLang="zh-CN" dirty="0" smtClean="0"/>
              <a:t>Air pollution will be partly ______(blame) such a temperature rise.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6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4074727708,111724368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4074727708,111724368&amp;fm=21&amp;gp=0.jpg"/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3" name="Picture 5" descr="E:\USER\Desktop\aa18972bd40735fabd99fe359c510fb30e2408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" y="19733"/>
            <a:ext cx="9026988" cy="47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99638" y="5157192"/>
            <a:ext cx="53285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 smtClean="0">
                <a:solidFill>
                  <a:srgbClr val="3333CC"/>
                </a:solidFill>
              </a:rPr>
              <a:t>Window of the World</a:t>
            </a:r>
            <a:endParaRPr kumimoji="1" lang="en-US" altLang="zh-CN" sz="4000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7918648" cy="4392488"/>
          </a:xfrm>
        </p:spPr>
        <p:txBody>
          <a:bodyPr/>
          <a:lstStyle/>
          <a:p>
            <a:r>
              <a:rPr lang="en-US" altLang="zh-CN" dirty="0" smtClean="0"/>
              <a:t>In addition to, Apart from,  Besides</a:t>
            </a:r>
          </a:p>
          <a:p>
            <a:endParaRPr lang="en-US" altLang="zh-CN" dirty="0"/>
          </a:p>
          <a:p>
            <a:r>
              <a:rPr lang="zh-CN" altLang="en-US" dirty="0" smtClean="0"/>
              <a:t>除了可以强身健体， 经常性的体育锻炼还可以放松身心。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Apart from </a:t>
            </a:r>
            <a:r>
              <a:rPr lang="en-US" altLang="zh-CN" b="1" dirty="0" smtClean="0">
                <a:solidFill>
                  <a:srgbClr val="FF0000"/>
                </a:solidFill>
              </a:rPr>
              <a:t>strengthen</a:t>
            </a:r>
            <a:r>
              <a:rPr lang="en-US" altLang="zh-CN" dirty="0" smtClean="0"/>
              <a:t>ing our body, doing physical exercise </a:t>
            </a:r>
            <a:r>
              <a:rPr lang="en-US" altLang="zh-CN" b="1" dirty="0" smtClean="0">
                <a:solidFill>
                  <a:srgbClr val="FF0000"/>
                </a:solidFill>
              </a:rPr>
              <a:t>on a regular basis </a:t>
            </a:r>
            <a:r>
              <a:rPr lang="en-US" altLang="zh-CN" dirty="0" smtClean="0"/>
              <a:t>can also</a:t>
            </a:r>
            <a:r>
              <a:rPr lang="en-US" altLang="zh-CN" b="1" dirty="0" smtClean="0">
                <a:solidFill>
                  <a:srgbClr val="FF0000"/>
                </a:solidFill>
              </a:rPr>
              <a:t> refresh </a:t>
            </a:r>
            <a:r>
              <a:rPr lang="en-US" altLang="zh-CN" dirty="0" smtClean="0"/>
              <a:t>our mind.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12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1872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 smtClean="0"/>
              <a:t>He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placed </a:t>
            </a:r>
            <a:r>
              <a:rPr lang="en-US" altLang="zh-CN" sz="3600" b="1" dirty="0" smtClean="0"/>
              <a:t>a fixed sun at the center of the solar system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with the planets going round </a:t>
            </a:r>
            <a:r>
              <a:rPr lang="en-US" altLang="zh-CN" sz="3600" b="1" dirty="0" smtClean="0"/>
              <a:t>it and only the moon still going round the earth.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5717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1872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1. John </a:t>
            </a:r>
            <a:r>
              <a:rPr lang="en-US" altLang="zh-CN" sz="2400" b="1" dirty="0"/>
              <a:t>received an invitation to dinner, and with his work _______, he gladly accepted it.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2007 </a:t>
            </a:r>
            <a:r>
              <a:rPr lang="zh-CN" altLang="en-US" sz="2400" b="1" dirty="0"/>
              <a:t>安徽）</a:t>
            </a:r>
          </a:p>
          <a:p>
            <a:pPr marL="0" indent="0">
              <a:buNone/>
            </a:pPr>
            <a:r>
              <a:rPr lang="en-US" altLang="zh-CN" sz="2400" b="1" dirty="0" smtClean="0"/>
              <a:t>   A</a:t>
            </a:r>
            <a:r>
              <a:rPr lang="en-US" altLang="zh-CN" sz="2400" b="1" dirty="0"/>
              <a:t>. finished  </a:t>
            </a:r>
            <a:r>
              <a:rPr lang="en-US" altLang="zh-CN" sz="2400" b="1" dirty="0" smtClean="0"/>
              <a:t>B</a:t>
            </a:r>
            <a:r>
              <a:rPr lang="en-US" altLang="zh-CN" sz="2400" b="1" dirty="0"/>
              <a:t>. </a:t>
            </a:r>
            <a:r>
              <a:rPr lang="en-US" altLang="zh-CN" sz="2400" b="1" dirty="0" smtClean="0"/>
              <a:t>finishing  C</a:t>
            </a:r>
            <a:r>
              <a:rPr lang="en-US" altLang="zh-CN" sz="2400" b="1" dirty="0"/>
              <a:t>. having finished    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D. </a:t>
            </a:r>
            <a:r>
              <a:rPr lang="en-US" altLang="zh-CN" sz="2400" b="1" dirty="0" smtClean="0"/>
              <a:t>was finished</a:t>
            </a:r>
          </a:p>
          <a:p>
            <a:pPr marL="0" indent="0">
              <a:buNone/>
            </a:pPr>
            <a:r>
              <a:rPr lang="en-US" altLang="zh-CN" sz="2400" b="1" dirty="0" smtClean="0"/>
              <a:t>2.----</a:t>
            </a:r>
            <a:r>
              <a:rPr lang="en-US" altLang="zh-CN" sz="2400" b="1" dirty="0"/>
              <a:t>Come on, please give me some ideas about the project.</a:t>
            </a:r>
          </a:p>
          <a:p>
            <a:pPr marL="0" indent="0">
              <a:buNone/>
            </a:pPr>
            <a:r>
              <a:rPr lang="en-US" altLang="zh-CN" sz="2400" b="1" dirty="0" smtClean="0"/>
              <a:t>   ----</a:t>
            </a:r>
            <a:r>
              <a:rPr lang="en-US" altLang="zh-CN" sz="2400" b="1" dirty="0"/>
              <a:t>Sorry. With so much work _______ my mind, I almost </a:t>
            </a:r>
            <a:r>
              <a:rPr lang="en-US" altLang="zh-CN" sz="2400" b="1" dirty="0" smtClean="0"/>
              <a:t>   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break </a:t>
            </a:r>
            <a:r>
              <a:rPr lang="en-US" altLang="zh-CN" sz="2400" b="1" dirty="0"/>
              <a:t>down.  (2007  </a:t>
            </a:r>
            <a:r>
              <a:rPr lang="zh-CN" altLang="en-US" sz="2400" b="1" dirty="0"/>
              <a:t>福建</a:t>
            </a:r>
            <a:r>
              <a:rPr lang="en-US" altLang="zh-CN" sz="2400" b="1" dirty="0"/>
              <a:t>)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A</a:t>
            </a:r>
            <a:r>
              <a:rPr lang="en-US" altLang="zh-CN" sz="2400" b="1" dirty="0"/>
              <a:t>. filled          </a:t>
            </a:r>
            <a:r>
              <a:rPr lang="en-US" altLang="zh-CN" sz="2400" b="1" dirty="0" smtClean="0"/>
              <a:t>B</a:t>
            </a:r>
            <a:r>
              <a:rPr lang="en-US" altLang="zh-CN" sz="2400" b="1" dirty="0"/>
              <a:t>. </a:t>
            </a:r>
            <a:r>
              <a:rPr lang="en-US" altLang="zh-CN" sz="2400" b="1" dirty="0" smtClean="0"/>
              <a:t>filling  C</a:t>
            </a:r>
            <a:r>
              <a:rPr lang="en-US" altLang="zh-CN" sz="2400" b="1" dirty="0"/>
              <a:t>. to fill               </a:t>
            </a:r>
            <a:r>
              <a:rPr lang="en-US" altLang="zh-CN" sz="2400" b="1" dirty="0" smtClean="0"/>
              <a:t>D</a:t>
            </a:r>
            <a:r>
              <a:rPr lang="en-US" altLang="zh-CN" sz="2400" b="1" dirty="0"/>
              <a:t>. being filled</a:t>
            </a:r>
          </a:p>
          <a:p>
            <a:pPr marL="0" indent="0">
              <a:buNone/>
            </a:pPr>
            <a:r>
              <a:rPr lang="en-US" altLang="zh-CN" sz="2400" b="1" dirty="0" smtClean="0"/>
              <a:t>3. The </a:t>
            </a:r>
            <a:r>
              <a:rPr lang="en-US" altLang="zh-CN" sz="2400" b="1" dirty="0"/>
              <a:t>girl sat there quite silent and still with her </a:t>
            </a:r>
            <a:r>
              <a:rPr lang="en-US" altLang="zh-CN" sz="2400" b="1" dirty="0" smtClean="0"/>
              <a:t>  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r>
              <a:rPr lang="en-US" altLang="zh-CN" sz="2400" b="1" dirty="0" err="1" smtClean="0"/>
              <a:t>eyes</a:t>
            </a:r>
            <a:r>
              <a:rPr lang="en-US" altLang="zh-CN" sz="2400" b="1" dirty="0" err="1"/>
              <a:t>_______on</a:t>
            </a:r>
            <a:r>
              <a:rPr lang="en-US" altLang="zh-CN" sz="2400" b="1" dirty="0"/>
              <a:t> the wall.</a:t>
            </a:r>
          </a:p>
          <a:p>
            <a:pPr marL="0" indent="0">
              <a:buNone/>
            </a:pPr>
            <a:r>
              <a:rPr lang="zh-CN" altLang="en-US" sz="2400" b="1" dirty="0"/>
              <a:t> </a:t>
            </a:r>
            <a:r>
              <a:rPr lang="zh-CN" altLang="en-US" sz="2400" b="1" dirty="0" smtClean="0"/>
              <a:t>   </a:t>
            </a:r>
            <a:r>
              <a:rPr lang="en-US" altLang="zh-CN" sz="2400" b="1" dirty="0" smtClean="0"/>
              <a:t>A. fixing              B. fixed    C.to </a:t>
            </a:r>
            <a:r>
              <a:rPr lang="en-US" altLang="zh-CN" sz="2400" b="1" dirty="0"/>
              <a:t>be fixing        </a:t>
            </a:r>
            <a:r>
              <a:rPr lang="en-US" altLang="zh-CN" sz="2400" b="1" dirty="0" smtClean="0"/>
              <a:t>D. being fixed</a:t>
            </a:r>
          </a:p>
          <a:p>
            <a:pPr marL="0" indent="0">
              <a:buNone/>
            </a:pPr>
            <a:r>
              <a:rPr lang="en-US" altLang="zh-CN" sz="2400" b="1" dirty="0" smtClean="0"/>
              <a:t>4. They </a:t>
            </a:r>
            <a:r>
              <a:rPr lang="en-US" altLang="zh-CN" sz="2400" b="1" dirty="0"/>
              <a:t>pretended to be working hard all night with their 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lights</a:t>
            </a:r>
            <a:r>
              <a:rPr lang="en-US" altLang="zh-CN" sz="2400" b="1" dirty="0"/>
              <a:t>____.</a:t>
            </a:r>
          </a:p>
          <a:p>
            <a:pPr marL="0" indent="0">
              <a:buNone/>
            </a:pPr>
            <a:r>
              <a:rPr lang="en-US" altLang="zh-CN" sz="2400" b="1" dirty="0" smtClean="0"/>
              <a:t>   </a:t>
            </a:r>
            <a:r>
              <a:rPr lang="en-US" altLang="zh-CN" sz="2400" b="1" dirty="0" err="1" smtClean="0"/>
              <a:t>A.burn</a:t>
            </a:r>
            <a:r>
              <a:rPr lang="en-US" altLang="zh-CN" sz="2400" b="1" dirty="0" smtClean="0"/>
              <a:t>                </a:t>
            </a:r>
            <a:r>
              <a:rPr lang="en-US" altLang="zh-CN" sz="2400" b="1" dirty="0" err="1" smtClean="0"/>
              <a:t>B.burnt</a:t>
            </a:r>
            <a:r>
              <a:rPr lang="en-US" altLang="zh-CN" sz="2400" b="1" dirty="0" smtClean="0"/>
              <a:t>      </a:t>
            </a:r>
            <a:r>
              <a:rPr lang="en-US" altLang="zh-CN" sz="2400" b="1" dirty="0" err="1" smtClean="0"/>
              <a:t>C.burning</a:t>
            </a:r>
            <a:r>
              <a:rPr lang="en-US" altLang="zh-CN" sz="2400" b="1" dirty="0" smtClean="0"/>
              <a:t>             </a:t>
            </a:r>
            <a:r>
              <a:rPr lang="en-US" altLang="zh-CN" sz="2400" b="1" dirty="0"/>
              <a:t>D.to burn</a:t>
            </a:r>
            <a:endParaRPr lang="zh-CN" altLang="en-US" sz="2400" b="1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28709"/>
            <a:ext cx="77724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452EF2"/>
                </a:solidFill>
              </a:rPr>
              <a:t>高考中</a:t>
            </a:r>
            <a:r>
              <a:rPr lang="en-US" altLang="zh-CN" b="1" dirty="0" smtClean="0">
                <a:solidFill>
                  <a:srgbClr val="452EF2"/>
                </a:solidFill>
              </a:rPr>
              <a:t>with </a:t>
            </a:r>
            <a:r>
              <a:rPr lang="zh-CN" altLang="en-US" b="1" dirty="0" smtClean="0">
                <a:solidFill>
                  <a:srgbClr val="452EF2"/>
                </a:solidFill>
              </a:rPr>
              <a:t>的考察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enthusiastic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be enthusiastic </a:t>
            </a:r>
            <a:r>
              <a:rPr lang="en-US" altLang="zh-CN" b="1" dirty="0" smtClean="0">
                <a:solidFill>
                  <a:srgbClr val="FF0000"/>
                </a:solidFill>
              </a:rPr>
              <a:t>about</a:t>
            </a:r>
          </a:p>
          <a:p>
            <a:r>
              <a:rPr lang="en-US" altLang="zh-CN" b="1" dirty="0" smtClean="0"/>
              <a:t>show great enthusiasm </a:t>
            </a:r>
            <a:r>
              <a:rPr lang="en-US" altLang="zh-CN" b="1" dirty="0" smtClean="0">
                <a:solidFill>
                  <a:srgbClr val="FF0000"/>
                </a:solidFill>
              </a:rPr>
              <a:t>for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b="1" dirty="0" smtClean="0"/>
              <a:t>encourage</a:t>
            </a:r>
            <a:r>
              <a:rPr lang="en-US" altLang="zh-CN" dirty="0" smtClean="0"/>
              <a:t>    	</a:t>
            </a:r>
            <a:r>
              <a:rPr lang="en-US" altLang="zh-CN" b="1" dirty="0" smtClean="0">
                <a:solidFill>
                  <a:srgbClr val="FF0000"/>
                </a:solidFill>
              </a:rPr>
              <a:t>en-courage</a:t>
            </a:r>
          </a:p>
          <a:p>
            <a:r>
              <a:rPr lang="en-US" altLang="zh-CN" b="1" dirty="0" smtClean="0"/>
              <a:t>enable   		 en-able</a:t>
            </a:r>
          </a:p>
          <a:p>
            <a:r>
              <a:rPr lang="en-US" altLang="zh-CN" b="1" dirty="0" smtClean="0"/>
              <a:t>enlarge            en-large</a:t>
            </a:r>
          </a:p>
          <a:p>
            <a:r>
              <a:rPr lang="en-US" altLang="zh-CN" b="1" dirty="0" smtClean="0"/>
              <a:t>ensure          	 en-sure</a:t>
            </a:r>
          </a:p>
          <a:p>
            <a:r>
              <a:rPr lang="en-US" altLang="zh-CN" b="1" dirty="0"/>
              <a:t>enrich              en-rich    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929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476672"/>
            <a:ext cx="7992888" cy="5400600"/>
          </a:xfrm>
        </p:spPr>
        <p:txBody>
          <a:bodyPr/>
          <a:lstStyle/>
          <a:p>
            <a:r>
              <a:rPr lang="en-US" altLang="zh-CN" dirty="0" smtClean="0"/>
              <a:t>Thinking that way does you no good, and </a:t>
            </a:r>
            <a:r>
              <a:rPr lang="en-US" altLang="zh-CN" b="1" dirty="0" smtClean="0">
                <a:solidFill>
                  <a:srgbClr val="FF0000"/>
                </a:solidFill>
              </a:rPr>
              <a:t>there is a huge chance that </a:t>
            </a:r>
            <a:r>
              <a:rPr lang="en-US" altLang="zh-CN" dirty="0" smtClean="0"/>
              <a:t>you’re wrong any way.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If </a:t>
            </a:r>
            <a:r>
              <a:rPr lang="en-US" altLang="zh-CN" dirty="0"/>
              <a:t>you’re a Harry Potter fan,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chances are that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you simply can’t get enough of the </a:t>
            </a:r>
            <a:r>
              <a:rPr lang="en-US" altLang="zh-CN" dirty="0" err="1" smtClean="0"/>
              <a:t>wizarding</a:t>
            </a:r>
            <a:r>
              <a:rPr lang="en-US" altLang="zh-CN" dirty="0" smtClean="0"/>
              <a:t>(</a:t>
            </a:r>
            <a:r>
              <a:rPr lang="zh-CN" altLang="en-US" dirty="0" smtClean="0"/>
              <a:t>魔法）</a:t>
            </a:r>
            <a:r>
              <a:rPr lang="en-US" altLang="zh-CN" dirty="0" smtClean="0"/>
              <a:t>world.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Teens P4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 </a:t>
            </a:r>
            <a:r>
              <a:rPr lang="en-US" altLang="zh-CN" b="1" dirty="0" smtClean="0">
                <a:solidFill>
                  <a:srgbClr val="FF0000"/>
                </a:solidFill>
              </a:rPr>
              <a:t>have a strong enthusiasm for </a:t>
            </a:r>
            <a:r>
              <a:rPr lang="en-US" altLang="zh-CN" dirty="0" smtClean="0"/>
              <a:t>drawing and linguistics, so </a:t>
            </a:r>
            <a:r>
              <a:rPr lang="en-US" altLang="zh-CN" b="1" dirty="0" smtClean="0">
                <a:solidFill>
                  <a:srgbClr val="FF0000"/>
                </a:solidFill>
              </a:rPr>
              <a:t>chances are that </a:t>
            </a:r>
            <a:r>
              <a:rPr lang="en-US" altLang="zh-CN" dirty="0" smtClean="0"/>
              <a:t>I will try a designer or a linguist in the future. (Teens Page 3)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3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affect &amp; effect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 smtClean="0"/>
              <a:t>affect=have/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exe</a:t>
            </a:r>
            <a:r>
              <a:rPr lang="en-US" altLang="zh-CN" sz="3600" b="1" dirty="0">
                <a:solidFill>
                  <a:srgbClr val="FF0000"/>
                </a:solidFill>
              </a:rPr>
              <a:t>rt</a:t>
            </a:r>
            <a:r>
              <a:rPr lang="en-US" altLang="zh-CN" sz="3600" dirty="0" smtClean="0"/>
              <a:t> an effect </a:t>
            </a:r>
            <a:r>
              <a:rPr lang="en-US" altLang="zh-CN" sz="3600" dirty="0" smtClean="0">
                <a:solidFill>
                  <a:srgbClr val="FF0000"/>
                </a:solidFill>
              </a:rPr>
              <a:t>on</a:t>
            </a:r>
          </a:p>
          <a:p>
            <a:endParaRPr lang="en-US" altLang="zh-CN" sz="3600" dirty="0">
              <a:solidFill>
                <a:srgbClr val="FF0000"/>
              </a:solidFill>
            </a:endParaRPr>
          </a:p>
          <a:p>
            <a:endParaRPr lang="en-US" altLang="zh-CN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3600" b="1" dirty="0" smtClean="0">
                <a:solidFill>
                  <a:srgbClr val="452EF2"/>
                </a:solidFill>
              </a:rPr>
              <a:t>negatively/positively affect</a:t>
            </a:r>
          </a:p>
          <a:p>
            <a:pPr marL="0" indent="0">
              <a:buNone/>
            </a:pPr>
            <a:r>
              <a:rPr lang="en-US" altLang="zh-CN" sz="3600" b="1" dirty="0" smtClean="0">
                <a:solidFill>
                  <a:srgbClr val="452EF2"/>
                </a:solidFill>
              </a:rPr>
              <a:t>exert a positive/negative effect on</a:t>
            </a:r>
            <a:endParaRPr lang="zh-CN" altLang="en-US" sz="3600" b="1" dirty="0">
              <a:solidFill>
                <a:srgbClr val="452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Subjunctive Mood</a:t>
            </a:r>
            <a:endParaRPr lang="zh-CN" altLang="en-US" b="1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556792"/>
            <a:ext cx="7772400" cy="4968552"/>
          </a:xfrm>
        </p:spPr>
        <p:txBody>
          <a:bodyPr/>
          <a:lstStyle/>
          <a:p>
            <a:pPr algn="just"/>
            <a:r>
              <a:rPr lang="en-US" altLang="zh-CN" sz="3600" b="1" dirty="0" smtClean="0"/>
              <a:t>He often said that his success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would</a:t>
            </a:r>
            <a:r>
              <a:rPr lang="en-US" altLang="zh-CN" sz="3600" b="1" dirty="0" smtClean="0"/>
              <a:t> certainly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have been achieved </a:t>
            </a:r>
            <a:r>
              <a:rPr lang="en-US" altLang="zh-CN" sz="3600" b="1" dirty="0" smtClean="0"/>
              <a:t>by others if he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had never lived.</a:t>
            </a:r>
          </a:p>
          <a:p>
            <a:pPr algn="just"/>
            <a:endParaRPr lang="en-US" altLang="zh-CN" sz="3600" b="1" dirty="0">
              <a:solidFill>
                <a:srgbClr val="FF0000"/>
              </a:solidFill>
            </a:endParaRPr>
          </a:p>
          <a:p>
            <a:pPr algn="just"/>
            <a:r>
              <a:rPr lang="en-US" altLang="zh-CN" sz="3600" b="1" dirty="0" smtClean="0">
                <a:solidFill>
                  <a:srgbClr val="452EF2"/>
                </a:solidFill>
              </a:rPr>
              <a:t>Would rather that</a:t>
            </a:r>
          </a:p>
          <a:p>
            <a:pPr algn="just"/>
            <a:r>
              <a:rPr lang="en-US" altLang="zh-CN" sz="3600" b="1" dirty="0" smtClean="0">
                <a:solidFill>
                  <a:srgbClr val="452EF2"/>
                </a:solidFill>
              </a:rPr>
              <a:t>It’s high time that…</a:t>
            </a:r>
          </a:p>
          <a:p>
            <a:pPr algn="just"/>
            <a:r>
              <a:rPr lang="en-US" altLang="zh-CN" sz="3600" b="1" dirty="0" smtClean="0">
                <a:solidFill>
                  <a:srgbClr val="452EF2"/>
                </a:solidFill>
              </a:rPr>
              <a:t>suggest that…</a:t>
            </a:r>
          </a:p>
          <a:p>
            <a:pPr algn="just"/>
            <a:r>
              <a:rPr lang="en-US" altLang="zh-CN" sz="3600" b="1" dirty="0" smtClean="0">
                <a:solidFill>
                  <a:srgbClr val="452EF2"/>
                </a:solidFill>
              </a:rPr>
              <a:t>If only…</a:t>
            </a:r>
            <a:endParaRPr lang="zh-CN" altLang="en-US" sz="3600" b="1" dirty="0">
              <a:solidFill>
                <a:srgbClr val="452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628775"/>
            <a:ext cx="9145588" cy="3197225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Comic Sans MS" pitchFamily="66" charset="0"/>
              </a:rPr>
              <a:t>If I 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</a:rPr>
              <a:t>were</a:t>
            </a:r>
            <a:r>
              <a:rPr lang="en-US" altLang="zh-CN" b="1" dirty="0" smtClean="0">
                <a:latin typeface="Comic Sans MS" pitchFamily="66" charset="0"/>
              </a:rPr>
              <a:t> you , I </a:t>
            </a:r>
            <a:r>
              <a:rPr lang="en-US" altLang="zh-CN" b="1" dirty="0" smtClean="0">
                <a:solidFill>
                  <a:srgbClr val="FF3300"/>
                </a:solidFill>
                <a:latin typeface="Comic Sans MS" pitchFamily="66" charset="0"/>
              </a:rPr>
              <a:t>would  study</a:t>
            </a:r>
            <a:r>
              <a:rPr lang="en-US" altLang="zh-CN" b="1" dirty="0" smtClean="0">
                <a:latin typeface="Comic Sans MS" pitchFamily="66" charset="0"/>
              </a:rPr>
              <a:t> hard.</a:t>
            </a:r>
          </a:p>
          <a:p>
            <a:pPr eaLnBrk="1" hangingPunct="1"/>
            <a:r>
              <a:rPr lang="en-US" altLang="zh-CN" b="1" dirty="0" smtClean="0">
                <a:latin typeface="Comic Sans MS" pitchFamily="66" charset="0"/>
              </a:rPr>
              <a:t>If I </a:t>
            </a:r>
            <a:r>
              <a:rPr lang="en-US" altLang="zh-CN" b="1" dirty="0" smtClean="0">
                <a:solidFill>
                  <a:srgbClr val="FF3300"/>
                </a:solidFill>
                <a:latin typeface="Comic Sans MS" pitchFamily="66" charset="0"/>
              </a:rPr>
              <a:t>had</a:t>
            </a:r>
            <a:r>
              <a:rPr lang="en-US" altLang="zh-CN" b="1" dirty="0" smtClean="0">
                <a:latin typeface="Comic Sans MS" pitchFamily="66" charset="0"/>
              </a:rPr>
              <a:t> a lot of money </a:t>
            </a:r>
            <a:r>
              <a:rPr lang="en-US" altLang="zh-CN" b="1" dirty="0" smtClean="0">
                <a:solidFill>
                  <a:srgbClr val="0000FF"/>
                </a:solidFill>
                <a:latin typeface="Comic Sans MS" pitchFamily="66" charset="0"/>
              </a:rPr>
              <a:t>now</a:t>
            </a:r>
            <a:r>
              <a:rPr lang="en-US" altLang="zh-CN" b="1" dirty="0" smtClean="0">
                <a:latin typeface="Comic Sans MS" pitchFamily="66" charset="0"/>
              </a:rPr>
              <a:t>, I </a:t>
            </a:r>
            <a:r>
              <a:rPr lang="en-US" altLang="zh-CN" b="1" dirty="0" smtClean="0">
                <a:solidFill>
                  <a:srgbClr val="FF3300"/>
                </a:solidFill>
                <a:latin typeface="Comic Sans MS" pitchFamily="66" charset="0"/>
              </a:rPr>
              <a:t>would travel</a:t>
            </a:r>
            <a:r>
              <a:rPr lang="en-US" altLang="zh-CN" b="1" dirty="0" smtClean="0">
                <a:latin typeface="Comic Sans MS" pitchFamily="66" charset="0"/>
              </a:rPr>
              <a:t> around the world.</a:t>
            </a:r>
          </a:p>
          <a:p>
            <a:pPr eaLnBrk="1" hangingPunct="1"/>
            <a:r>
              <a:rPr lang="en-US" altLang="zh-CN" b="1" dirty="0" smtClean="0">
                <a:latin typeface="Comic Sans MS" pitchFamily="66" charset="0"/>
              </a:rPr>
              <a:t>If I</a:t>
            </a:r>
            <a:r>
              <a:rPr lang="en-US" altLang="zh-CN" b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altLang="zh-CN" b="1" dirty="0" smtClean="0">
                <a:solidFill>
                  <a:srgbClr val="FF3300"/>
                </a:solidFill>
                <a:latin typeface="Comic Sans MS" pitchFamily="66" charset="0"/>
              </a:rPr>
              <a:t>lived</a:t>
            </a:r>
            <a:r>
              <a:rPr lang="en-US" altLang="zh-CN" b="1" dirty="0" smtClean="0">
                <a:latin typeface="Comic Sans MS" pitchFamily="66" charset="0"/>
              </a:rPr>
              <a:t> on the moon </a:t>
            </a:r>
            <a:r>
              <a:rPr lang="en-US" altLang="zh-CN" b="1" dirty="0" smtClean="0">
                <a:solidFill>
                  <a:srgbClr val="0000FF"/>
                </a:solidFill>
                <a:latin typeface="Comic Sans MS" pitchFamily="66" charset="0"/>
              </a:rPr>
              <a:t>at present</a:t>
            </a:r>
            <a:r>
              <a:rPr lang="en-US" altLang="zh-CN" b="1" dirty="0" smtClean="0">
                <a:latin typeface="Comic Sans MS" pitchFamily="66" charset="0"/>
              </a:rPr>
              <a:t>, I </a:t>
            </a:r>
            <a:r>
              <a:rPr lang="en-US" altLang="zh-CN" b="1" dirty="0" smtClean="0">
                <a:solidFill>
                  <a:srgbClr val="FF3300"/>
                </a:solidFill>
                <a:latin typeface="Comic Sans MS" pitchFamily="66" charset="0"/>
              </a:rPr>
              <a:t>might see </a:t>
            </a:r>
            <a:r>
              <a:rPr lang="en-US" altLang="zh-CN" b="1" dirty="0" smtClean="0">
                <a:latin typeface="Comic Sans MS" pitchFamily="66" charset="0"/>
              </a:rPr>
              <a:t>the beauty—</a:t>
            </a:r>
            <a:r>
              <a:rPr lang="en-US" altLang="zh-CN" b="1" dirty="0" err="1" smtClean="0">
                <a:latin typeface="Comic Sans MS" pitchFamily="66" charset="0"/>
              </a:rPr>
              <a:t>Chang’e</a:t>
            </a:r>
            <a:r>
              <a:rPr lang="en-US" altLang="zh-CN" b="1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539750" y="179388"/>
            <a:ext cx="6877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u="none">
                <a:solidFill>
                  <a:srgbClr val="3333FF"/>
                </a:solidFill>
                <a:latin typeface="Arial Black" pitchFamily="34" charset="0"/>
              </a:rPr>
              <a:t>【</a:t>
            </a:r>
            <a:r>
              <a:rPr lang="en-US" altLang="zh-CN" sz="3600" b="1" u="none">
                <a:solidFill>
                  <a:srgbClr val="3333FF"/>
                </a:solidFill>
                <a:latin typeface="Arial Black" pitchFamily="34" charset="0"/>
              </a:rPr>
              <a:t>Find the rules</a:t>
            </a:r>
            <a:r>
              <a:rPr lang="zh-CN" altLang="en-US" sz="3200" b="1" u="none">
                <a:solidFill>
                  <a:srgbClr val="3333FF"/>
                </a:solidFill>
              </a:rPr>
              <a:t>（自我发现）</a:t>
            </a:r>
            <a:r>
              <a:rPr lang="en-US" altLang="zh-CN" sz="3200" b="1" u="none">
                <a:solidFill>
                  <a:srgbClr val="3333FF"/>
                </a:solidFill>
              </a:rPr>
              <a:t>】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50825" y="4941888"/>
            <a:ext cx="8748713" cy="1582737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FF33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u="none">
                <a:latin typeface="Arial Black" pitchFamily="34" charset="0"/>
              </a:rPr>
              <a:t>If…________sth,… ________________ sth</a:t>
            </a:r>
            <a:r>
              <a:rPr lang="en-US" altLang="zh-CN" sz="3200" u="none"/>
              <a:t>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042988" y="5013325"/>
            <a:ext cx="22145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u="none">
                <a:solidFill>
                  <a:srgbClr val="FF0000"/>
                </a:solidFill>
                <a:latin typeface="Arial Black" pitchFamily="34" charset="0"/>
              </a:rPr>
              <a:t>did/were</a:t>
            </a:r>
          </a:p>
          <a:p>
            <a:pPr eaLnBrk="1" hangingPunct="1"/>
            <a:r>
              <a:rPr lang="zh-CN" altLang="en-US" sz="3200" b="1" u="none">
                <a:solidFill>
                  <a:srgbClr val="FF0000"/>
                </a:solidFill>
                <a:latin typeface="Arial Black" pitchFamily="34" charset="0"/>
              </a:rPr>
              <a:t>（过去式）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067175" y="4868863"/>
            <a:ext cx="4103688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u="none">
                <a:solidFill>
                  <a:srgbClr val="FF0000"/>
                </a:solidFill>
                <a:latin typeface="Arial Black" pitchFamily="34" charset="0"/>
              </a:rPr>
              <a:t>would/could/</a:t>
            </a:r>
          </a:p>
          <a:p>
            <a:pPr eaLnBrk="1" hangingPunct="1"/>
            <a:r>
              <a:rPr lang="en-US" altLang="zh-CN" sz="3200" b="1" u="none">
                <a:solidFill>
                  <a:srgbClr val="FF0000"/>
                </a:solidFill>
                <a:latin typeface="Arial Black" pitchFamily="34" charset="0"/>
              </a:rPr>
              <a:t>might/should do   </a:t>
            </a:r>
          </a:p>
          <a:p>
            <a:pPr eaLnBrk="1" hangingPunct="1"/>
            <a:r>
              <a:rPr lang="zh-CN" altLang="en-US" sz="3200" b="1" u="none">
                <a:solidFill>
                  <a:srgbClr val="FF0000"/>
                </a:solidFill>
                <a:latin typeface="Arial Black" pitchFamily="34" charset="0"/>
              </a:rPr>
              <a:t>（动词原形）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79388" y="908720"/>
            <a:ext cx="8820150" cy="579438"/>
          </a:xfrm>
          <a:prstGeom prst="rect">
            <a:avLst/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FFFF"/>
            </a:extrusionClr>
          </a:sp3d>
        </p:spPr>
        <p:txBody>
          <a:bodyPr>
            <a:spAutoFit/>
            <a:flatTx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b="1" u="none" dirty="0">
                <a:latin typeface="Arial Black" pitchFamily="34" charset="0"/>
              </a:rPr>
              <a:t>1.Contrary to the present</a:t>
            </a:r>
            <a:r>
              <a:rPr lang="zh-CN" altLang="en-US" sz="3200" b="1" u="none" dirty="0"/>
              <a:t>（与现在事实相反）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1908175" y="5084763"/>
            <a:ext cx="1223963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u="none">
                <a:solidFill>
                  <a:srgbClr val="FF0000"/>
                </a:solidFill>
              </a:rPr>
              <a:t>were</a:t>
            </a:r>
            <a:endParaRPr lang="zh-CN" altLang="en-US" sz="3200" b="1" u="non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4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 autoUpdateAnimBg="0"/>
      <p:bldP spid="20485" grpId="0" autoUpdateAnimBg="0"/>
      <p:bldP spid="20486" grpId="0" autoUpdateAnimBg="0"/>
      <p:bldP spid="20488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43962" y="1052736"/>
            <a:ext cx="8893175" cy="6597650"/>
          </a:xfrm>
        </p:spPr>
        <p:txBody>
          <a:bodyPr/>
          <a:lstStyle/>
          <a:p>
            <a:pPr algn="just" eaLnBrk="1" hangingPunct="1">
              <a:buFontTx/>
              <a:buNone/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1.If everyone __________(live) </a:t>
            </a:r>
            <a:r>
              <a:rPr lang="en-US" sz="3600" b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low-carbon life </a:t>
            </a:r>
            <a:r>
              <a:rPr 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now,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the earth _________(be) saved</a:t>
            </a:r>
            <a:r>
              <a:rPr 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algn="just" eaLnBrk="1" hangingPunct="1">
              <a:buFontTx/>
              <a:buNone/>
              <a:defRPr/>
            </a:pP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1" hangingPunct="1">
              <a:buFontTx/>
              <a:buNone/>
              <a:defRPr/>
            </a:pPr>
            <a:r>
              <a:rPr lang="en-US" altLang="ja-JP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2.If I_________(win) the lottery, I __________(buy) an expensive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ja-JP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car. </a:t>
            </a:r>
          </a:p>
          <a:p>
            <a:pPr algn="just" eaLnBrk="1" hangingPunct="1">
              <a:buFontTx/>
              <a:buNone/>
              <a:defRPr/>
            </a:pPr>
            <a:endParaRPr lang="en-US" altLang="ja-JP" sz="36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 eaLnBrk="1" hangingPunct="1">
              <a:buFontTx/>
              <a:buNone/>
              <a:defRPr/>
            </a:pPr>
            <a:r>
              <a:rPr lang="en-US" altLang="zh-CN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 If  he ____ (be) in your position, he _________ (ask) for teacher’s help.</a:t>
            </a:r>
          </a:p>
          <a:p>
            <a:pPr eaLnBrk="1" hangingPunct="1">
              <a:buFontTx/>
              <a:buNone/>
              <a:defRPr/>
            </a:pPr>
            <a:endParaRPr lang="en-US" altLang="ja-JP" sz="36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endParaRPr lang="en-US" sz="3600" dirty="0" smtClean="0">
              <a:latin typeface="Arial Black" pitchFamily="34" charset="0"/>
            </a:endParaRPr>
          </a:p>
          <a:p>
            <a:pPr eaLnBrk="1" hangingPunct="1">
              <a:buFontTx/>
              <a:buNone/>
              <a:defRPr/>
            </a:pPr>
            <a:endParaRPr lang="en-US" sz="3600" dirty="0" smtClean="0">
              <a:latin typeface="Arial Black" pitchFamily="34" charset="0"/>
            </a:endParaRPr>
          </a:p>
          <a:p>
            <a:pPr eaLnBrk="1" hangingPunct="1">
              <a:buFontTx/>
              <a:buNone/>
              <a:defRPr/>
            </a:pPr>
            <a:endParaRPr lang="en-US" sz="3600" dirty="0" smtClean="0">
              <a:latin typeface="Arial Black" pitchFamily="34" charset="0"/>
            </a:endParaRPr>
          </a:p>
        </p:txBody>
      </p:sp>
      <p:sp>
        <p:nvSpPr>
          <p:cNvPr id="3077" name="矩形 11"/>
          <p:cNvSpPr>
            <a:spLocks noChangeArrowheads="1"/>
          </p:cNvSpPr>
          <p:nvPr/>
        </p:nvSpPr>
        <p:spPr bwMode="auto">
          <a:xfrm>
            <a:off x="250825" y="188913"/>
            <a:ext cx="259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>
                <a:solidFill>
                  <a:srgbClr val="0000FF"/>
                </a:solidFill>
                <a:latin typeface="Times New Roman" pitchFamily="18" charset="0"/>
              </a:rPr>
              <a:t>PRACTICE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民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80999"/>
            <a:ext cx="6840537" cy="5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1309688" y="5661025"/>
            <a:ext cx="6934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99"/>
                </a:solidFill>
              </a:rPr>
              <a:t>China Folk Culture Village</a:t>
            </a:r>
          </a:p>
        </p:txBody>
      </p:sp>
    </p:spTree>
    <p:extLst>
      <p:ext uri="{BB962C8B-B14F-4D97-AF65-F5344CB8AC3E}">
        <p14:creationId xmlns:p14="http://schemas.microsoft.com/office/powerpoint/2010/main" val="169776299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925" y="1250950"/>
            <a:ext cx="9144000" cy="3341688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Ø"/>
              <a:defRPr/>
            </a:pPr>
            <a:r>
              <a:rPr lang="en-US" b="1" dirty="0" smtClean="0">
                <a:latin typeface="Comic Sans MS" pitchFamily="66" charset="0"/>
              </a:rPr>
              <a:t>If you </a:t>
            </a:r>
            <a:r>
              <a:rPr lang="en-US" b="1" dirty="0" smtClean="0">
                <a:solidFill>
                  <a:srgbClr val="FF3300"/>
                </a:solidFill>
                <a:latin typeface="Comic Sans MS" pitchFamily="66" charset="0"/>
              </a:rPr>
              <a:t>had attended</a:t>
            </a:r>
            <a:r>
              <a:rPr lang="en-US" b="1" dirty="0" smtClean="0">
                <a:latin typeface="Comic Sans MS" pitchFamily="66" charset="0"/>
              </a:rPr>
              <a:t> the meeting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yesterday</a:t>
            </a:r>
            <a:r>
              <a:rPr lang="en-US" b="1" dirty="0" smtClean="0">
                <a:latin typeface="Comic Sans MS" pitchFamily="66" charset="0"/>
              </a:rPr>
              <a:t>, you </a:t>
            </a:r>
            <a:r>
              <a:rPr lang="en-US" b="1" dirty="0" smtClean="0">
                <a:solidFill>
                  <a:srgbClr val="FF3300"/>
                </a:solidFill>
                <a:latin typeface="Comic Sans MS" pitchFamily="66" charset="0"/>
              </a:rPr>
              <a:t>would have met</a:t>
            </a:r>
            <a:r>
              <a:rPr lang="en-US" b="1" dirty="0" smtClean="0">
                <a:latin typeface="Comic Sans MS" pitchFamily="66" charset="0"/>
              </a:rPr>
              <a:t> her. </a:t>
            </a:r>
          </a:p>
          <a:p>
            <a:pPr eaLnBrk="1" hangingPunct="1">
              <a:buClr>
                <a:schemeClr val="hlink"/>
              </a:buClr>
              <a:buFont typeface="Wingdings" pitchFamily="2" charset="2"/>
              <a:buChar char="Ø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If the doctor </a:t>
            </a:r>
            <a:r>
              <a:rPr lang="en-US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had come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 lang="en-US" b="1" dirty="0" smtClean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last night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, the boy </a:t>
            </a:r>
            <a:r>
              <a:rPr lang="en-US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would have been saved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.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50825" y="4365625"/>
            <a:ext cx="8893175" cy="1871663"/>
          </a:xfrm>
          <a:prstGeom prst="rect">
            <a:avLst/>
          </a:prstGeom>
          <a:solidFill>
            <a:schemeClr val="bg1"/>
          </a:solidFill>
          <a:ln w="76200" cmpd="tri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zh-CN" sz="3600" u="none">
                <a:latin typeface="Arial Black" pitchFamily="34" charset="0"/>
              </a:rPr>
              <a:t>If …______ sth, … ________________</a:t>
            </a:r>
            <a:r>
              <a:rPr lang="zh-CN" altLang="zh-CN" sz="3600" b="1" u="none">
                <a:latin typeface="Arial Black" pitchFamily="34" charset="0"/>
              </a:rPr>
              <a:t> </a:t>
            </a:r>
            <a:r>
              <a:rPr lang="zh-CN" altLang="zh-CN" sz="3600" u="none">
                <a:latin typeface="Arial Black" pitchFamily="34" charset="0"/>
              </a:rPr>
              <a:t>sth.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79388" y="1196975"/>
            <a:ext cx="8569325" cy="579438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CCFF"/>
            </a:extrusionClr>
          </a:sp3d>
        </p:spPr>
        <p:txBody>
          <a:bodyPr>
            <a:spAutoFit/>
            <a:flatTx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2800" b="1" u="none">
                <a:latin typeface="Arial Black" pitchFamily="34" charset="0"/>
              </a:rPr>
              <a:t>2.Contrary to the past</a:t>
            </a:r>
            <a:r>
              <a:rPr lang="zh-CN" altLang="zh-CN" sz="3200" b="1" u="none">
                <a:latin typeface="Arial Black" pitchFamily="34" charset="0"/>
              </a:rPr>
              <a:t>（与过去相反）</a:t>
            </a:r>
            <a:r>
              <a:rPr lang="zh-CN" altLang="zh-CN" sz="3200" b="1" u="none"/>
              <a:t> 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39750" y="4654550"/>
            <a:ext cx="26209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u="none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had done</a:t>
            </a:r>
          </a:p>
          <a:p>
            <a:pPr>
              <a:defRPr/>
            </a:pPr>
            <a:r>
              <a:rPr lang="zh-CN" sz="3200" b="1" u="none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（</a:t>
            </a:r>
            <a:r>
              <a:rPr lang="zh-CN" sz="3200" b="1" u="none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黑体" pitchFamily="49" charset="-122"/>
              </a:rPr>
              <a:t>过去完成</a:t>
            </a:r>
            <a:r>
              <a:rPr lang="zh-CN" sz="3200" b="1" u="none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仿宋_GB2312" pitchFamily="1" charset="-122"/>
              </a:rPr>
              <a:t>）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35375" y="4654550"/>
            <a:ext cx="52133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u="none">
                <a:solidFill>
                  <a:srgbClr val="FF00FF"/>
                </a:solidFill>
                <a:latin typeface="Arial Black" pitchFamily="34" charset="0"/>
              </a:rPr>
              <a:t>would/could/might/should </a:t>
            </a:r>
          </a:p>
          <a:p>
            <a:pPr eaLnBrk="1" hangingPunct="1"/>
            <a:r>
              <a:rPr lang="zh-CN" altLang="zh-CN" sz="2800" b="1" u="none">
                <a:solidFill>
                  <a:srgbClr val="FF00FF"/>
                </a:solidFill>
                <a:latin typeface="Arial Black" pitchFamily="34" charset="0"/>
              </a:rPr>
              <a:t>            have done</a:t>
            </a:r>
          </a:p>
          <a:p>
            <a:pPr eaLnBrk="1" hangingPunct="1"/>
            <a:r>
              <a:rPr lang="zh-CN" altLang="zh-CN" sz="3200" b="1" u="none">
                <a:solidFill>
                  <a:srgbClr val="FF00FF"/>
                </a:solidFill>
                <a:latin typeface="Arial Black" pitchFamily="34" charset="0"/>
              </a:rPr>
              <a:t>      </a:t>
            </a:r>
            <a:r>
              <a:rPr lang="zh-CN" altLang="zh-CN" sz="3200" b="1" u="none">
                <a:solidFill>
                  <a:srgbClr val="FF00FF"/>
                </a:solidFill>
                <a:latin typeface="Arial Black" pitchFamily="34" charset="0"/>
                <a:ea typeface="黑体" pitchFamily="49" charset="-122"/>
              </a:rPr>
              <a:t>（现在完成）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260350"/>
            <a:ext cx="72691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600" b="1" u="none">
                <a:latin typeface="黑体" pitchFamily="49" charset="-122"/>
                <a:ea typeface="黑体" pitchFamily="49" charset="-122"/>
              </a:rPr>
              <a:t>【</a:t>
            </a:r>
            <a:r>
              <a:rPr lang="zh-CN" altLang="zh-CN" sz="3600" b="1" u="none">
                <a:latin typeface="Arial Black" pitchFamily="34" charset="0"/>
                <a:ea typeface="黑体" pitchFamily="49" charset="-122"/>
              </a:rPr>
              <a:t>Find the rules</a:t>
            </a:r>
            <a:r>
              <a:rPr lang="zh-CN" altLang="zh-CN" sz="3600" b="1" u="none">
                <a:latin typeface="黑体" pitchFamily="49" charset="-122"/>
                <a:ea typeface="黑体" pitchFamily="49" charset="-122"/>
              </a:rPr>
              <a:t>（自我发现）】</a:t>
            </a:r>
          </a:p>
        </p:txBody>
      </p:sp>
    </p:spTree>
    <p:extLst>
      <p:ext uri="{BB962C8B-B14F-4D97-AF65-F5344CB8AC3E}">
        <p14:creationId xmlns:p14="http://schemas.microsoft.com/office/powerpoint/2010/main" val="18493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animBg="1" autoUpdateAnimBg="0"/>
      <p:bldP spid="24580" grpId="0" animBg="1" autoUpdateAnimBg="0"/>
      <p:bldP spid="24581" grpId="0" autoUpdateAnimBg="0"/>
      <p:bldP spid="24582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893175" cy="5616575"/>
          </a:xfrm>
        </p:spPr>
        <p:txBody>
          <a:bodyPr/>
          <a:lstStyle/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a. If Tom ________ (be) more careful in the exam, he ________________ (pass) it already.</a:t>
            </a:r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b. If you _______ (get) up earlier, you ________________ (catch) the first train.</a:t>
            </a:r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c. If  I _______ (meet) you yesterday, we ______________ (go) to the concert together.</a:t>
            </a:r>
            <a:endParaRPr lang="en-US" altLang="zh-CN" sz="3600" dirty="0" smtClean="0"/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2271713" y="692150"/>
            <a:ext cx="1949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 dirty="0">
                <a:solidFill>
                  <a:srgbClr val="FF0000"/>
                </a:solidFill>
                <a:latin typeface="Times New Roman" pitchFamily="18" charset="0"/>
              </a:rPr>
              <a:t>had been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2919578" y="1412776"/>
            <a:ext cx="3816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 dirty="0">
                <a:solidFill>
                  <a:srgbClr val="FF0000"/>
                </a:solidFill>
                <a:latin typeface="Times New Roman" pitchFamily="18" charset="0"/>
              </a:rPr>
              <a:t>would have passed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2124075" y="2852738"/>
            <a:ext cx="1644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>
                <a:solidFill>
                  <a:srgbClr val="FF0000"/>
                </a:solidFill>
                <a:latin typeface="Times New Roman" pitchFamily="18" charset="0"/>
              </a:rPr>
              <a:t>had got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827088" y="3573463"/>
            <a:ext cx="384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>
                <a:solidFill>
                  <a:srgbClr val="FF0000"/>
                </a:solidFill>
                <a:latin typeface="Times New Roman" pitchFamily="18" charset="0"/>
              </a:rPr>
              <a:t>would have caught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0" y="0"/>
            <a:ext cx="3246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4000" b="1" u="none">
                <a:solidFill>
                  <a:srgbClr val="0000FF"/>
                </a:solidFill>
                <a:latin typeface="Times New Roman" pitchFamily="18" charset="0"/>
              </a:rPr>
              <a:t>PRACTICE  .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763713" y="4221163"/>
            <a:ext cx="1771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>
                <a:solidFill>
                  <a:srgbClr val="FF0000"/>
                </a:solidFill>
                <a:latin typeface="Times New Roman" pitchFamily="18" charset="0"/>
              </a:rPr>
              <a:t>had met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55650" y="5084763"/>
            <a:ext cx="3435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u="none">
                <a:solidFill>
                  <a:srgbClr val="FF0000"/>
                </a:solidFill>
                <a:latin typeface="Times New Roman" pitchFamily="18" charset="0"/>
              </a:rPr>
              <a:t>would have gone</a:t>
            </a:r>
          </a:p>
        </p:txBody>
      </p:sp>
    </p:spTree>
    <p:extLst>
      <p:ext uri="{BB962C8B-B14F-4D97-AF65-F5344CB8AC3E}">
        <p14:creationId xmlns:p14="http://schemas.microsoft.com/office/powerpoint/2010/main" val="2492932118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0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48" grpId="0"/>
      <p:bldP spid="57349" grpId="0"/>
      <p:bldP spid="57350" grpId="0"/>
      <p:bldP spid="57351" grpId="0"/>
      <p:bldP spid="10" grpId="0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7950" y="1774825"/>
            <a:ext cx="9144000" cy="3167063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latin typeface="Comic Sans MS" pitchFamily="66" charset="0"/>
              </a:rPr>
              <a:t>If I </a:t>
            </a:r>
            <a:r>
              <a:rPr lang="en-US" altLang="zh-CN" b="1" smtClean="0">
                <a:solidFill>
                  <a:srgbClr val="FF3300"/>
                </a:solidFill>
                <a:latin typeface="Comic Sans MS" pitchFamily="66" charset="0"/>
              </a:rPr>
              <a:t>had</a:t>
            </a:r>
            <a:r>
              <a:rPr lang="en-US" altLang="zh-CN" b="1" smtClean="0">
                <a:latin typeface="Comic Sans MS" pitchFamily="66" charset="0"/>
              </a:rPr>
              <a:t> time</a:t>
            </a:r>
            <a:r>
              <a:rPr lang="en-US" altLang="zh-CN" b="1" smtClean="0">
                <a:solidFill>
                  <a:srgbClr val="0000FF"/>
                </a:solidFill>
                <a:latin typeface="Comic Sans MS" pitchFamily="66" charset="0"/>
              </a:rPr>
              <a:t> next week</a:t>
            </a:r>
            <a:r>
              <a:rPr lang="en-US" altLang="zh-CN" b="1" smtClean="0">
                <a:latin typeface="Comic Sans MS" pitchFamily="66" charset="0"/>
              </a:rPr>
              <a:t>, I </a:t>
            </a:r>
            <a:r>
              <a:rPr lang="en-US" altLang="zh-CN" b="1" smtClean="0">
                <a:solidFill>
                  <a:srgbClr val="FF3300"/>
                </a:solidFill>
                <a:latin typeface="Comic Sans MS" pitchFamily="66" charset="0"/>
              </a:rPr>
              <a:t>would help</a:t>
            </a:r>
            <a:r>
              <a:rPr lang="en-US" altLang="zh-CN" b="1" smtClean="0">
                <a:latin typeface="Comic Sans MS" pitchFamily="66" charset="0"/>
              </a:rPr>
              <a:t> you.</a:t>
            </a:r>
          </a:p>
          <a:p>
            <a:pPr eaLnBrk="1" hangingPunct="1"/>
            <a:r>
              <a:rPr lang="en-US" altLang="zh-CN" b="1" smtClean="0">
                <a:latin typeface="Comic Sans MS" pitchFamily="66" charset="0"/>
              </a:rPr>
              <a:t>If I </a:t>
            </a:r>
            <a:r>
              <a:rPr lang="en-US" altLang="zh-CN" b="1" u="sng" smtClean="0">
                <a:solidFill>
                  <a:srgbClr val="FF0000"/>
                </a:solidFill>
                <a:latin typeface="Comic Sans MS" pitchFamily="66" charset="0"/>
              </a:rPr>
              <a:t>should </a:t>
            </a:r>
            <a:r>
              <a:rPr lang="en-US" altLang="zh-CN" b="1" smtClean="0">
                <a:solidFill>
                  <a:srgbClr val="FF0000"/>
                </a:solidFill>
                <a:latin typeface="Comic Sans MS" pitchFamily="66" charset="0"/>
              </a:rPr>
              <a:t>have</a:t>
            </a:r>
            <a:r>
              <a:rPr lang="en-US" altLang="zh-CN" b="1" smtClean="0">
                <a:latin typeface="Comic Sans MS" pitchFamily="66" charset="0"/>
              </a:rPr>
              <a:t> time </a:t>
            </a:r>
            <a:r>
              <a:rPr lang="en-US" altLang="zh-CN" b="1" smtClean="0">
                <a:solidFill>
                  <a:srgbClr val="3333FF"/>
                </a:solidFill>
                <a:latin typeface="Comic Sans MS" pitchFamily="66" charset="0"/>
              </a:rPr>
              <a:t>next week</a:t>
            </a:r>
            <a:r>
              <a:rPr lang="en-US" altLang="zh-CN" b="1" smtClean="0">
                <a:latin typeface="Comic Sans MS" pitchFamily="66" charset="0"/>
              </a:rPr>
              <a:t>, I </a:t>
            </a:r>
            <a:r>
              <a:rPr lang="en-US" altLang="zh-CN" b="1" smtClean="0">
                <a:solidFill>
                  <a:srgbClr val="FF0000"/>
                </a:solidFill>
                <a:latin typeface="Comic Sans MS" pitchFamily="66" charset="0"/>
              </a:rPr>
              <a:t>would</a:t>
            </a:r>
            <a:r>
              <a:rPr lang="en-US" altLang="zh-CN" b="1" smtClean="0">
                <a:latin typeface="Comic Sans MS" pitchFamily="66" charset="0"/>
              </a:rPr>
              <a:t> </a:t>
            </a:r>
            <a:r>
              <a:rPr lang="en-US" altLang="zh-CN" b="1" smtClean="0">
                <a:solidFill>
                  <a:srgbClr val="FF3300"/>
                </a:solidFill>
                <a:latin typeface="Comic Sans MS" pitchFamily="66" charset="0"/>
              </a:rPr>
              <a:t>help</a:t>
            </a:r>
            <a:r>
              <a:rPr lang="en-US" altLang="zh-CN" b="1" smtClean="0">
                <a:latin typeface="Comic Sans MS" pitchFamily="66" charset="0"/>
              </a:rPr>
              <a:t> you.</a:t>
            </a:r>
          </a:p>
          <a:p>
            <a:pPr eaLnBrk="1" hangingPunct="1"/>
            <a:r>
              <a:rPr lang="en-US" altLang="zh-CN" b="1" smtClean="0">
                <a:latin typeface="Comic Sans MS" pitchFamily="66" charset="0"/>
              </a:rPr>
              <a:t>If I </a:t>
            </a:r>
            <a:r>
              <a:rPr lang="en-US" altLang="zh-CN" b="1" smtClean="0">
                <a:solidFill>
                  <a:srgbClr val="FF0000"/>
                </a:solidFill>
                <a:latin typeface="Comic Sans MS" pitchFamily="66" charset="0"/>
              </a:rPr>
              <a:t>were to have</a:t>
            </a:r>
            <a:r>
              <a:rPr lang="en-US" altLang="zh-CN" b="1" smtClean="0">
                <a:latin typeface="Comic Sans MS" pitchFamily="66" charset="0"/>
              </a:rPr>
              <a:t> time </a:t>
            </a:r>
            <a:r>
              <a:rPr lang="en-US" altLang="zh-CN" b="1" smtClean="0">
                <a:solidFill>
                  <a:srgbClr val="3333FF"/>
                </a:solidFill>
                <a:latin typeface="Comic Sans MS" pitchFamily="66" charset="0"/>
              </a:rPr>
              <a:t>next week</a:t>
            </a:r>
            <a:r>
              <a:rPr lang="en-US" altLang="zh-CN" b="1" smtClean="0">
                <a:latin typeface="Comic Sans MS" pitchFamily="66" charset="0"/>
              </a:rPr>
              <a:t>, I </a:t>
            </a:r>
            <a:r>
              <a:rPr lang="en-US" altLang="zh-CN" b="1" smtClean="0">
                <a:solidFill>
                  <a:srgbClr val="FF0000"/>
                </a:solidFill>
                <a:latin typeface="Comic Sans MS" pitchFamily="66" charset="0"/>
              </a:rPr>
              <a:t>would </a:t>
            </a:r>
            <a:r>
              <a:rPr lang="en-US" altLang="zh-CN" b="1" smtClean="0">
                <a:solidFill>
                  <a:srgbClr val="FF3300"/>
                </a:solidFill>
                <a:latin typeface="Comic Sans MS" pitchFamily="66" charset="0"/>
              </a:rPr>
              <a:t>help</a:t>
            </a:r>
            <a:r>
              <a:rPr lang="en-US" altLang="zh-CN" b="1" smtClean="0">
                <a:latin typeface="Comic Sans MS" pitchFamily="66" charset="0"/>
              </a:rPr>
              <a:t> you.</a:t>
            </a:r>
          </a:p>
          <a:p>
            <a:pPr eaLnBrk="1" hangingPunct="1"/>
            <a:endParaRPr lang="zh-CN" altLang="en-US" b="1" smtClean="0">
              <a:latin typeface="Comic Sans MS" pitchFamily="66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79388" y="4583113"/>
            <a:ext cx="8964612" cy="1654175"/>
          </a:xfrm>
          <a:prstGeom prst="rect">
            <a:avLst/>
          </a:prstGeom>
          <a:solidFill>
            <a:schemeClr val="bg1"/>
          </a:solidFill>
          <a:ln w="76200" cmpd="tri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600" b="1" u="none"/>
              <a:t>If…_______sth,… _________________sth.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547813" y="5353050"/>
            <a:ext cx="3095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 b="1" u="none">
              <a:solidFill>
                <a:srgbClr val="FF0000"/>
              </a:solidFill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924300" y="4721225"/>
            <a:ext cx="468312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u="none">
                <a:solidFill>
                  <a:srgbClr val="FF0000"/>
                </a:solidFill>
                <a:latin typeface="Arial Black" pitchFamily="34" charset="0"/>
              </a:rPr>
              <a:t>would/could/</a:t>
            </a:r>
          </a:p>
          <a:p>
            <a:pPr eaLnBrk="1" hangingPunct="1"/>
            <a:r>
              <a:rPr lang="en-US" altLang="zh-CN" sz="2800" b="1" u="none">
                <a:solidFill>
                  <a:srgbClr val="FF0000"/>
                </a:solidFill>
                <a:latin typeface="Arial Black" pitchFamily="34" charset="0"/>
              </a:rPr>
              <a:t>might/should do</a:t>
            </a:r>
            <a:r>
              <a:rPr lang="zh-CN" altLang="en-US" sz="2800" b="1" u="none">
                <a:solidFill>
                  <a:srgbClr val="FF0000"/>
                </a:solidFill>
                <a:latin typeface="Arial Black" pitchFamily="34" charset="0"/>
              </a:rPr>
              <a:t>（原形）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79388" y="908050"/>
            <a:ext cx="8964612" cy="57785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9500">
                <a:srgbClr val="1170FF"/>
              </a:gs>
              <a:gs pos="14499">
                <a:srgbClr val="3333CC"/>
              </a:gs>
              <a:gs pos="20000">
                <a:srgbClr val="2E6792"/>
              </a:gs>
              <a:gs pos="26500">
                <a:srgbClr val="9999FF"/>
              </a:gs>
              <a:gs pos="42000">
                <a:srgbClr val="00CCCC"/>
              </a:gs>
              <a:gs pos="50000">
                <a:srgbClr val="3399FF"/>
              </a:gs>
              <a:gs pos="58000">
                <a:srgbClr val="00CCCC"/>
              </a:gs>
              <a:gs pos="73500">
                <a:srgbClr val="9999FF"/>
              </a:gs>
              <a:gs pos="80000">
                <a:srgbClr val="2E6792"/>
              </a:gs>
              <a:gs pos="85501">
                <a:srgbClr val="3333CC"/>
              </a:gs>
              <a:gs pos="90500">
                <a:srgbClr val="1170FF"/>
              </a:gs>
              <a:gs pos="100000">
                <a:srgbClr val="0066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3200" b="1" u="none" dirty="0">
                <a:solidFill>
                  <a:srgbClr val="FFFF00"/>
                </a:solidFill>
                <a:latin typeface="Arial Black" pitchFamily="34" charset="0"/>
              </a:rPr>
              <a:t>3.Contrary to the future</a:t>
            </a:r>
            <a:r>
              <a:rPr lang="zh-CN" altLang="en-US" sz="3200" b="1" u="none" dirty="0">
                <a:solidFill>
                  <a:srgbClr val="FFFF00"/>
                </a:solidFill>
                <a:latin typeface="Arial Black" pitchFamily="34" charset="0"/>
              </a:rPr>
              <a:t>（与将来事实相反）</a:t>
            </a:r>
            <a:r>
              <a:rPr lang="zh-CN" altLang="en-US" sz="3200" b="1" u="none" dirty="0"/>
              <a:t> 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827088" y="4724400"/>
            <a:ext cx="2371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u="none">
                <a:solidFill>
                  <a:srgbClr val="FF0000"/>
                </a:solidFill>
                <a:latin typeface="Arial Black" pitchFamily="34" charset="0"/>
                <a:ea typeface="Arial Unicode MS" pitchFamily="34" charset="-122"/>
              </a:rPr>
              <a:t>did/were  </a:t>
            </a:r>
          </a:p>
          <a:p>
            <a:pPr eaLnBrk="1" hangingPunct="1"/>
            <a:r>
              <a:rPr lang="en-US" altLang="zh-CN" sz="2800" b="1" u="none">
                <a:solidFill>
                  <a:srgbClr val="FF0000"/>
                </a:solidFill>
                <a:latin typeface="Arial Black" pitchFamily="34" charset="0"/>
                <a:ea typeface="Arial Unicode MS" pitchFamily="34" charset="-122"/>
              </a:rPr>
              <a:t>were to do </a:t>
            </a:r>
          </a:p>
          <a:p>
            <a:pPr eaLnBrk="1" hangingPunct="1"/>
            <a:r>
              <a:rPr lang="en-US" altLang="zh-CN" sz="2800" b="1">
                <a:solidFill>
                  <a:srgbClr val="FF0000"/>
                </a:solidFill>
                <a:latin typeface="Arial Black" pitchFamily="34" charset="0"/>
                <a:ea typeface="Arial Unicode MS" pitchFamily="34" charset="-122"/>
              </a:rPr>
              <a:t>should</a:t>
            </a:r>
            <a:r>
              <a:rPr lang="en-US" altLang="zh-CN" sz="2800" b="1" u="none">
                <a:solidFill>
                  <a:srgbClr val="FF0000"/>
                </a:solidFill>
                <a:latin typeface="Arial Black" pitchFamily="34" charset="0"/>
                <a:ea typeface="Arial Unicode MS" pitchFamily="34" charset="-122"/>
              </a:rPr>
              <a:t> do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1979613" y="2133600"/>
            <a:ext cx="309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 u="none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7657" name="AutoShape 9"/>
          <p:cNvSpPr>
            <a:spLocks/>
          </p:cNvSpPr>
          <p:nvPr/>
        </p:nvSpPr>
        <p:spPr bwMode="auto">
          <a:xfrm>
            <a:off x="611188" y="5013325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b="1" u="none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539750" y="227013"/>
            <a:ext cx="6483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u="none">
                <a:solidFill>
                  <a:srgbClr val="CC0099"/>
                </a:solidFill>
                <a:latin typeface="Arial Black" pitchFamily="34" charset="0"/>
              </a:rPr>
              <a:t>【Find the rules</a:t>
            </a:r>
            <a:r>
              <a:rPr lang="zh-CN" altLang="en-US" sz="3200" b="1" u="none">
                <a:solidFill>
                  <a:srgbClr val="CC0099"/>
                </a:solidFill>
              </a:rPr>
              <a:t>（自我发现）</a:t>
            </a:r>
            <a:r>
              <a:rPr lang="en-US" altLang="zh-CN" sz="3200" b="1" u="none">
                <a:solidFill>
                  <a:srgbClr val="CC0099"/>
                </a:solidFill>
              </a:rPr>
              <a:t>】</a:t>
            </a:r>
          </a:p>
        </p:txBody>
      </p:sp>
      <p:sp>
        <p:nvSpPr>
          <p:cNvPr id="6155" name="AutoShape 11"/>
          <p:cNvSpPr>
            <a:spLocks noChangeArrowheads="1"/>
          </p:cNvSpPr>
          <p:nvPr/>
        </p:nvSpPr>
        <p:spPr bwMode="auto">
          <a:xfrm>
            <a:off x="0" y="1916113"/>
            <a:ext cx="395288" cy="2160587"/>
          </a:xfrm>
          <a:prstGeom prst="curvedRightArrow">
            <a:avLst>
              <a:gd name="adj1" fmla="val 109317"/>
              <a:gd name="adj2" fmla="val 218634"/>
              <a:gd name="adj3" fmla="val 23949"/>
            </a:avLst>
          </a:prstGeom>
          <a:gradFill rotWithShape="1">
            <a:gsLst>
              <a:gs pos="0">
                <a:srgbClr val="000082"/>
              </a:gs>
              <a:gs pos="14999">
                <a:srgbClr val="66008F"/>
              </a:gs>
              <a:gs pos="32500">
                <a:srgbClr val="BA0066"/>
              </a:gs>
              <a:gs pos="45000">
                <a:srgbClr val="FF0000"/>
              </a:gs>
              <a:gs pos="50000">
                <a:srgbClr val="FF8200"/>
              </a:gs>
              <a:gs pos="55000">
                <a:srgbClr val="FF0000"/>
              </a:gs>
              <a:gs pos="67500">
                <a:srgbClr val="BA0066"/>
              </a:gs>
              <a:gs pos="85001">
                <a:srgbClr val="66008F"/>
              </a:gs>
              <a:gs pos="100000">
                <a:srgbClr val="000082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nimBg="1" autoUpdateAnimBg="0"/>
      <p:bldP spid="27653" grpId="0" autoUpdateAnimBg="0"/>
      <p:bldP spid="27655" grpId="0" autoUpdateAnimBg="0"/>
      <p:bldP spid="27657" grpId="0" animBg="1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836613"/>
            <a:ext cx="8820150" cy="5184775"/>
          </a:xfrm>
        </p:spPr>
        <p:txBody>
          <a:bodyPr/>
          <a:lstStyle/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a. If there ________ (be) no natural resource any more, we ___________ (make) use of nuclear power .</a:t>
            </a:r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b. What ____________ (happen) if you ____________ (get up) too late  tomorrow?</a:t>
            </a:r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c. If Robots _____________ (control) the world some day, here ________ (be) no friendship.</a:t>
            </a:r>
            <a:endParaRPr lang="en-US" altLang="zh-CN" sz="3600" dirty="0" smtClean="0"/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465138" indent="-465138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59823"/>
      </p:ext>
    </p:extLst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9388" y="188913"/>
            <a:ext cx="8713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00" tIns="46800" rIns="93600" bIns="46800">
            <a:spAutoFit/>
          </a:bodyPr>
          <a:lstStyle>
            <a:lvl1pPr marL="728663" indent="-728663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u="none">
                <a:solidFill>
                  <a:srgbClr val="0000FF"/>
                </a:solidFill>
                <a:latin typeface="Times New Roman" pitchFamily="18" charset="0"/>
              </a:rPr>
              <a:t>小结：虚拟语气在条件从句中的用法</a:t>
            </a:r>
            <a:endParaRPr lang="zh-CN" altLang="en-US" sz="3600" b="1" u="none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30723" name="Group 3"/>
          <p:cNvGraphicFramePr>
            <a:graphicFrameLocks noGrp="1"/>
          </p:cNvGraphicFramePr>
          <p:nvPr>
            <p:ph/>
          </p:nvPr>
        </p:nvGraphicFramePr>
        <p:xfrm>
          <a:off x="0" y="836613"/>
          <a:ext cx="9109075" cy="5848351"/>
        </p:xfrm>
        <a:graphic>
          <a:graphicData uri="http://schemas.openxmlformats.org/drawingml/2006/table">
            <a:tbl>
              <a:tblPr/>
              <a:tblGrid>
                <a:gridCol w="1763713"/>
                <a:gridCol w="3384550"/>
                <a:gridCol w="3960812"/>
              </a:tblGrid>
              <a:tr h="1304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条件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从句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If </a:t>
                      </a: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从句谓语形式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主句的谓语形式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现在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(Present)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过去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(Past)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未来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(Future)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5111750" y="2133600"/>
            <a:ext cx="40322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00" tIns="46800" rIns="93600" bIns="46800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u="none">
                <a:solidFill>
                  <a:srgbClr val="0000FF"/>
                </a:solidFill>
                <a:latin typeface="Arial Black" pitchFamily="34" charset="0"/>
              </a:rPr>
              <a:t>would/could/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u="none">
                <a:solidFill>
                  <a:srgbClr val="0000FF"/>
                </a:solidFill>
                <a:latin typeface="Arial Black" pitchFamily="34" charset="0"/>
              </a:rPr>
              <a:t>should/might +V. 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5076825" y="3500438"/>
            <a:ext cx="43561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u="none">
                <a:solidFill>
                  <a:srgbClr val="FF00FF"/>
                </a:solidFill>
                <a:latin typeface="Arial Black" pitchFamily="34" charset="0"/>
              </a:rPr>
              <a:t>would/could/should/might +have done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1979613" y="3644900"/>
            <a:ext cx="2879725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00" tIns="46800" rIns="93600" bIns="46800">
            <a:spAutoFit/>
          </a:bodyPr>
          <a:lstStyle>
            <a:lvl1pPr marL="342900" indent="-3429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u="none">
                <a:solidFill>
                  <a:srgbClr val="0000FF"/>
                </a:solidFill>
                <a:latin typeface="Arial Black" pitchFamily="34" charset="0"/>
              </a:rPr>
              <a:t> 过去完成式</a:t>
            </a:r>
          </a:p>
          <a:p>
            <a:pPr eaLnBrk="1" hangingPunct="1"/>
            <a:r>
              <a:rPr lang="en-US" altLang="zh-CN" sz="3200" b="1" u="none">
                <a:solidFill>
                  <a:srgbClr val="0000FF"/>
                </a:solidFill>
                <a:latin typeface="Arial Black" pitchFamily="34" charset="0"/>
              </a:rPr>
              <a:t>(had done)</a:t>
            </a:r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1979613" y="2133600"/>
            <a:ext cx="29527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 u="none">
                <a:solidFill>
                  <a:srgbClr val="0000FF"/>
                </a:solidFill>
                <a:latin typeface="Arial Black" pitchFamily="34" charset="0"/>
              </a:rPr>
              <a:t>    </a:t>
            </a:r>
            <a:r>
              <a:rPr lang="zh-CN" altLang="en-US" sz="3200" b="1" u="none">
                <a:solidFill>
                  <a:srgbClr val="CC0099"/>
                </a:solidFill>
                <a:latin typeface="Arial Black" pitchFamily="34" charset="0"/>
              </a:rPr>
              <a:t>过去式</a:t>
            </a:r>
            <a:r>
              <a:rPr lang="en-US" altLang="zh-CN" sz="3200" b="1" u="none">
                <a:solidFill>
                  <a:srgbClr val="CC0099"/>
                </a:solidFill>
                <a:latin typeface="Arial Black" pitchFamily="34" charset="0"/>
              </a:rPr>
              <a:t>(did/were)</a:t>
            </a:r>
            <a:endParaRPr lang="en-US" altLang="zh-CN" sz="3200" u="none">
              <a:solidFill>
                <a:srgbClr val="CC0099"/>
              </a:solidFill>
              <a:latin typeface="Arial Black" pitchFamily="34" charset="0"/>
            </a:endParaRP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1763713" y="4865688"/>
            <a:ext cx="3529012" cy="20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00" tIns="46800" rIns="93600" bIns="46800">
            <a:spAutoFit/>
          </a:bodyPr>
          <a:lstStyle>
            <a:lvl1pPr marL="342900" indent="-3429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200" b="1" u="none" dirty="0">
                <a:solidFill>
                  <a:srgbClr val="0000FF"/>
                </a:solidFill>
              </a:rPr>
              <a:t>    </a:t>
            </a:r>
            <a:r>
              <a:rPr lang="zh-CN" altLang="en-US" sz="3200" b="1" u="none" dirty="0">
                <a:solidFill>
                  <a:srgbClr val="FF0000"/>
                </a:solidFill>
              </a:rPr>
              <a:t>过去式</a:t>
            </a:r>
            <a:r>
              <a:rPr lang="en-US" altLang="zh-CN" sz="3200" b="1" u="none" dirty="0">
                <a:solidFill>
                  <a:srgbClr val="FF0000"/>
                </a:solidFill>
              </a:rPr>
              <a:t>/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3200" b="1" u="none" dirty="0" smtClean="0">
                <a:solidFill>
                  <a:srgbClr val="FF0000"/>
                </a:solidFill>
                <a:latin typeface="Arial Black" pitchFamily="34" charset="0"/>
              </a:rPr>
              <a:t>did/should/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3200" b="1" u="none" dirty="0" smtClean="0">
                <a:solidFill>
                  <a:srgbClr val="FF0000"/>
                </a:solidFill>
                <a:latin typeface="Arial Black" pitchFamily="34" charset="0"/>
              </a:rPr>
              <a:t>were </a:t>
            </a:r>
            <a:r>
              <a:rPr lang="en-US" altLang="zh-CN" sz="3200" b="1" u="none" dirty="0">
                <a:solidFill>
                  <a:srgbClr val="FF0000"/>
                </a:solidFill>
                <a:latin typeface="Arial Black" pitchFamily="34" charset="0"/>
              </a:rPr>
              <a:t>to +V</a:t>
            </a: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5111750" y="5229225"/>
            <a:ext cx="403225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00" tIns="46800" rIns="93600" bIns="46800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u="none">
                <a:solidFill>
                  <a:srgbClr val="0000FF"/>
                </a:solidFill>
                <a:latin typeface="Arial Black" pitchFamily="34" charset="0"/>
              </a:rPr>
              <a:t>would/could/should/might +V. (</a:t>
            </a:r>
            <a:r>
              <a:rPr lang="zh-CN" altLang="en-US" sz="3200" b="1" u="none">
                <a:solidFill>
                  <a:srgbClr val="0000FF"/>
                </a:solidFill>
                <a:latin typeface="Arial Black" pitchFamily="34" charset="0"/>
              </a:rPr>
              <a:t>原</a:t>
            </a:r>
            <a:r>
              <a:rPr lang="en-US" altLang="zh-CN" sz="3200" b="1" u="none">
                <a:solidFill>
                  <a:srgbClr val="0000FF"/>
                </a:solidFill>
                <a:latin typeface="Arial Black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86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5" grpId="0" autoUpdateAnimBg="0"/>
      <p:bldP spid="30746" grpId="0" autoUpdateAnimBg="0"/>
      <p:bldP spid="30747" grpId="0" autoUpdateAnimBg="0"/>
      <p:bldP spid="30748" grpId="0" bldLvl="0" autoUpdateAnimBg="0"/>
      <p:bldP spid="30749" grpId="0" autoUpdateAnimBg="0"/>
      <p:bldP spid="30750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-31494" y="552237"/>
            <a:ext cx="8784530" cy="818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2800" b="1" u="none" dirty="0" smtClean="0">
                <a:latin typeface="+mj-lt"/>
              </a:rPr>
              <a:t>1. </a:t>
            </a:r>
            <a:r>
              <a:rPr lang="zh-CN" altLang="en-US" sz="2800" b="1" u="none" dirty="0" smtClean="0">
                <a:latin typeface="+mj-lt"/>
              </a:rPr>
              <a:t>If </a:t>
            </a:r>
            <a:r>
              <a:rPr lang="zh-CN" altLang="en-US" sz="2800" b="1" u="none" dirty="0">
                <a:latin typeface="+mj-lt"/>
              </a:rPr>
              <a:t>we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en-US" altLang="zh-CN" sz="2800" b="1" dirty="0" smtClean="0">
                <a:latin typeface="+mj-lt"/>
              </a:rPr>
              <a:t>__________</a:t>
            </a:r>
            <a:r>
              <a:rPr lang="zh-CN" altLang="en-US" sz="2800" b="1" u="none" dirty="0" smtClean="0">
                <a:latin typeface="+mj-lt"/>
              </a:rPr>
              <a:t>adequate </a:t>
            </a:r>
            <a:r>
              <a:rPr lang="zh-CN" altLang="en-US" sz="2800" b="1" u="none" dirty="0">
                <a:latin typeface="+mj-lt"/>
              </a:rPr>
              <a:t>preparations,</a:t>
            </a:r>
          </a:p>
          <a:p>
            <a:pPr algn="just">
              <a:defRPr/>
            </a:pPr>
            <a:r>
              <a:rPr lang="zh-CN" altLang="en-US" sz="2800" b="1" u="none" dirty="0">
                <a:latin typeface="+mj-lt"/>
              </a:rPr>
              <a:t>the conference wouldn‘t have been so successful.</a:t>
            </a:r>
            <a:r>
              <a:rPr lang="en-US" altLang="zh-CN" sz="2800" b="1" u="none" dirty="0">
                <a:latin typeface="+mj-lt"/>
              </a:rPr>
              <a:t>(2012  </a:t>
            </a:r>
            <a:r>
              <a:rPr lang="zh-CN" altLang="en-US" sz="2800" b="1" u="none" dirty="0">
                <a:latin typeface="+mj-lt"/>
              </a:rPr>
              <a:t>山东高考）</a:t>
            </a:r>
          </a:p>
          <a:p>
            <a:pPr algn="just">
              <a:defRPr/>
            </a:pPr>
            <a:r>
              <a:rPr lang="zh-CN" altLang="en-US" sz="2800" b="1" u="none" dirty="0">
                <a:latin typeface="+mj-lt"/>
              </a:rPr>
              <a:t>A haven't made </a:t>
            </a:r>
            <a:r>
              <a:rPr lang="en-US" altLang="zh-CN" sz="2800" b="1" u="none" dirty="0" smtClean="0">
                <a:latin typeface="+mj-lt"/>
              </a:rPr>
              <a:t>		</a:t>
            </a:r>
            <a:r>
              <a:rPr lang="zh-CN" altLang="en-US" sz="2800" b="1" u="none" dirty="0" smtClean="0">
                <a:latin typeface="+mj-lt"/>
              </a:rPr>
              <a:t>B </a:t>
            </a:r>
            <a:r>
              <a:rPr lang="zh-CN" altLang="en-US" sz="2800" b="1" u="none" dirty="0">
                <a:latin typeface="+mj-lt"/>
              </a:rPr>
              <a:t>wouldn't make</a:t>
            </a:r>
          </a:p>
          <a:p>
            <a:pPr algn="just">
              <a:defRPr/>
            </a:pPr>
            <a:r>
              <a:rPr lang="zh-CN" altLang="en-US" sz="2800" b="1" u="none" dirty="0">
                <a:latin typeface="+mj-lt"/>
              </a:rPr>
              <a:t>C didn‘t make   </a:t>
            </a:r>
            <a:r>
              <a:rPr lang="en-US" altLang="zh-CN" sz="2800" b="1" u="none" dirty="0" smtClean="0">
                <a:latin typeface="+mj-lt"/>
              </a:rPr>
              <a:t>		</a:t>
            </a:r>
            <a:r>
              <a:rPr lang="zh-CN" altLang="en-US" sz="2800" b="1" u="none" dirty="0" smtClean="0">
                <a:latin typeface="+mj-lt"/>
              </a:rPr>
              <a:t>D </a:t>
            </a:r>
            <a:r>
              <a:rPr lang="zh-CN" altLang="en-US" sz="2800" b="1" u="none" dirty="0">
                <a:latin typeface="+mj-lt"/>
              </a:rPr>
              <a:t>hadn't </a:t>
            </a:r>
            <a:r>
              <a:rPr lang="zh-CN" altLang="en-US" sz="2800" b="1" u="none" dirty="0" smtClean="0">
                <a:latin typeface="+mj-lt"/>
              </a:rPr>
              <a:t>made</a:t>
            </a:r>
            <a:endParaRPr lang="en-US" altLang="zh-CN" sz="2800" b="1" u="none" dirty="0" smtClean="0">
              <a:latin typeface="+mj-lt"/>
            </a:endParaRPr>
          </a:p>
          <a:p>
            <a:pPr algn="just">
              <a:defRPr/>
            </a:pPr>
            <a:endParaRPr lang="zh-CN" altLang="en-US" sz="2800" b="1" u="none" dirty="0">
              <a:latin typeface="+mj-lt"/>
            </a:endParaRPr>
          </a:p>
          <a:p>
            <a:pPr marL="342900" indent="-342900" algn="just">
              <a:defRPr/>
            </a:pPr>
            <a:r>
              <a:rPr lang="zh-CN" altLang="en-US" sz="2800" b="1" u="none" dirty="0">
                <a:latin typeface="+mj-lt"/>
              </a:rPr>
              <a:t>2. Had they known what was coming next,they</a:t>
            </a:r>
            <a:r>
              <a:rPr lang="zh-CN" altLang="en-US" sz="2800" b="1" dirty="0">
                <a:latin typeface="+mj-lt"/>
              </a:rPr>
              <a:t>           </a:t>
            </a:r>
            <a:r>
              <a:rPr lang="en-US" altLang="zh-CN" sz="2800" b="1" smtClean="0">
                <a:latin typeface="+mj-lt"/>
              </a:rPr>
              <a:t>_______</a:t>
            </a:r>
            <a:r>
              <a:rPr lang="zh-CN" altLang="en-US" sz="2800" b="1" u="none" smtClean="0">
                <a:latin typeface="+mj-lt"/>
              </a:rPr>
              <a:t>second </a:t>
            </a:r>
            <a:r>
              <a:rPr lang="zh-CN" altLang="en-US" sz="2800" b="1" u="none" dirty="0">
                <a:latin typeface="+mj-lt"/>
              </a:rPr>
              <a:t>thoughts</a:t>
            </a:r>
            <a:r>
              <a:rPr lang="en-US" altLang="zh-CN" sz="2800" b="1" u="none" dirty="0">
                <a:latin typeface="+mj-lt"/>
              </a:rPr>
              <a:t> </a:t>
            </a:r>
            <a:r>
              <a:rPr lang="zh-CN" altLang="en-US" sz="2800" b="1" u="none" dirty="0">
                <a:latin typeface="+mj-lt"/>
              </a:rPr>
              <a:t>（</a:t>
            </a:r>
            <a:r>
              <a:rPr lang="en-US" altLang="zh-CN" sz="2800" b="1" u="none" dirty="0">
                <a:latin typeface="+mj-lt"/>
              </a:rPr>
              <a:t>2012</a:t>
            </a:r>
            <a:r>
              <a:rPr lang="zh-CN" altLang="en-US" sz="2800" b="1" u="none" dirty="0">
                <a:latin typeface="+mj-lt"/>
              </a:rPr>
              <a:t>浙江高考）</a:t>
            </a:r>
          </a:p>
          <a:p>
            <a:pPr marL="342900" indent="-342900" algn="just">
              <a:defRPr/>
            </a:pPr>
            <a:r>
              <a:rPr lang="zh-CN" altLang="en-US" sz="2800" b="1" u="none" dirty="0">
                <a:latin typeface="+mj-lt"/>
              </a:rPr>
              <a:t> A. may have             </a:t>
            </a:r>
            <a:r>
              <a:rPr lang="en-US" altLang="zh-CN" sz="2800" b="1" u="none" dirty="0" smtClean="0">
                <a:latin typeface="+mj-lt"/>
              </a:rPr>
              <a:t>	</a:t>
            </a:r>
            <a:r>
              <a:rPr lang="zh-CN" altLang="en-US" sz="2800" b="1" u="none" dirty="0" smtClean="0">
                <a:latin typeface="+mj-lt"/>
              </a:rPr>
              <a:t>B</a:t>
            </a:r>
            <a:r>
              <a:rPr lang="zh-CN" altLang="en-US" sz="2800" b="1" u="none" dirty="0">
                <a:latin typeface="+mj-lt"/>
              </a:rPr>
              <a:t>. could have </a:t>
            </a:r>
            <a:endParaRPr lang="en-US" altLang="zh-CN" sz="2800" b="1" u="none" dirty="0">
              <a:latin typeface="+mj-lt"/>
            </a:endParaRPr>
          </a:p>
          <a:p>
            <a:pPr marL="342900" indent="-342900" algn="just">
              <a:defRPr/>
            </a:pPr>
            <a:r>
              <a:rPr lang="zh-CN" altLang="en-US" sz="2800" b="1" u="none" dirty="0">
                <a:latin typeface="+mj-lt"/>
              </a:rPr>
              <a:t>C. must have had     	D. might have </a:t>
            </a:r>
            <a:r>
              <a:rPr lang="zh-CN" altLang="en-US" sz="2800" b="1" u="none" dirty="0" smtClean="0">
                <a:latin typeface="+mj-lt"/>
              </a:rPr>
              <a:t>had</a:t>
            </a:r>
            <a:endParaRPr lang="en-US" altLang="zh-CN" sz="2800" b="1" u="none" dirty="0" smtClean="0">
              <a:latin typeface="+mj-lt"/>
            </a:endParaRPr>
          </a:p>
          <a:p>
            <a:pPr marL="342900" indent="-342900" algn="just">
              <a:defRPr/>
            </a:pPr>
            <a:endParaRPr lang="en-US" altLang="zh-CN" sz="2800" b="1" u="none" dirty="0">
              <a:latin typeface="+mj-lt"/>
            </a:endParaRPr>
          </a:p>
          <a:p>
            <a:pPr marL="342900" indent="-342900" algn="just">
              <a:defRPr/>
            </a:pPr>
            <a:r>
              <a:rPr lang="en-US" altLang="zh-CN" sz="2800" b="1" u="none" dirty="0">
                <a:latin typeface="+mj-lt"/>
              </a:rPr>
              <a:t>3.</a:t>
            </a:r>
            <a:r>
              <a:rPr lang="zh-CN" altLang="en-US" sz="2800" b="1" u="none" dirty="0">
                <a:latin typeface="+mj-lt"/>
              </a:rPr>
              <a:t> Sorry,I am too busy now.If I</a:t>
            </a:r>
            <a:r>
              <a:rPr lang="zh-CN" altLang="en-US" sz="2800" b="1" dirty="0">
                <a:latin typeface="+mj-lt"/>
              </a:rPr>
              <a:t> </a:t>
            </a:r>
            <a:r>
              <a:rPr lang="zh-CN" altLang="en-US" sz="2800" b="1" dirty="0" smtClean="0">
                <a:latin typeface="+mj-lt"/>
              </a:rPr>
              <a:t>____</a:t>
            </a:r>
            <a:r>
              <a:rPr lang="zh-CN" altLang="en-US" sz="2800" b="1" u="none" dirty="0" smtClean="0">
                <a:latin typeface="+mj-lt"/>
              </a:rPr>
              <a:t>time</a:t>
            </a:r>
            <a:r>
              <a:rPr lang="zh-CN" altLang="en-US" sz="2800" b="1" u="none" dirty="0">
                <a:latin typeface="+mj-lt"/>
              </a:rPr>
              <a:t>,I would certainly go for an outing with you.（</a:t>
            </a:r>
            <a:r>
              <a:rPr lang="en-US" altLang="zh-CN" sz="2800" b="1" u="none" dirty="0">
                <a:latin typeface="+mj-lt"/>
              </a:rPr>
              <a:t>2012</a:t>
            </a:r>
            <a:r>
              <a:rPr lang="zh-CN" altLang="en-US" sz="2800" b="1" u="none" dirty="0">
                <a:latin typeface="+mj-lt"/>
              </a:rPr>
              <a:t>湖南高考）</a:t>
            </a:r>
          </a:p>
          <a:p>
            <a:pPr marL="342900" indent="-342900" algn="just">
              <a:defRPr/>
            </a:pPr>
            <a:r>
              <a:rPr lang="zh-CN" altLang="en-US" sz="2800" b="1" u="none" dirty="0">
                <a:latin typeface="+mj-lt"/>
              </a:rPr>
              <a:t> </a:t>
            </a:r>
            <a:r>
              <a:rPr lang="en-US" altLang="zh-CN" sz="2800" b="1" u="none" dirty="0">
                <a:latin typeface="+mj-lt"/>
              </a:rPr>
              <a:t> </a:t>
            </a:r>
            <a:r>
              <a:rPr lang="zh-CN" altLang="en-US" sz="2800" b="1" u="none" dirty="0">
                <a:latin typeface="+mj-lt"/>
              </a:rPr>
              <a:t>A. have   had       </a:t>
            </a:r>
            <a:r>
              <a:rPr lang="zh-CN" altLang="en-US" sz="2800" b="1" u="none" dirty="0" smtClean="0">
                <a:latin typeface="+mj-lt"/>
              </a:rPr>
              <a:t>B</a:t>
            </a:r>
            <a:r>
              <a:rPr lang="zh-CN" altLang="en-US" sz="2800" b="1" u="none" dirty="0">
                <a:latin typeface="+mj-lt"/>
              </a:rPr>
              <a:t>. had have    </a:t>
            </a:r>
            <a:r>
              <a:rPr lang="zh-CN" altLang="en-US" sz="2800" b="1" u="none" dirty="0" smtClean="0">
                <a:latin typeface="+mj-lt"/>
              </a:rPr>
              <a:t>C</a:t>
            </a:r>
            <a:r>
              <a:rPr lang="zh-CN" altLang="en-US" sz="2800" b="1" u="none" dirty="0">
                <a:latin typeface="+mj-lt"/>
              </a:rPr>
              <a:t>. have     </a:t>
            </a:r>
            <a:r>
              <a:rPr lang="zh-CN" altLang="en-US" sz="2800" b="1" u="none" dirty="0" smtClean="0">
                <a:latin typeface="+mj-lt"/>
              </a:rPr>
              <a:t>D</a:t>
            </a:r>
            <a:r>
              <a:rPr lang="zh-CN" altLang="en-US" sz="2800" b="1" u="none" dirty="0">
                <a:latin typeface="+mj-lt"/>
              </a:rPr>
              <a:t>. had</a:t>
            </a:r>
            <a:endParaRPr lang="en-US" altLang="zh-CN" sz="2800" b="1" u="none" dirty="0">
              <a:latin typeface="+mj-lt"/>
            </a:endParaRPr>
          </a:p>
          <a:p>
            <a:pPr marL="342900" indent="-342900">
              <a:defRPr/>
            </a:pPr>
            <a:endParaRPr lang="en-US" altLang="zh-CN" sz="2400" u="none" dirty="0">
              <a:latin typeface="Arial Black" pitchFamily="34" charset="0"/>
            </a:endParaRPr>
          </a:p>
          <a:p>
            <a:pPr marL="342900" indent="-342900">
              <a:defRPr/>
            </a:pPr>
            <a:r>
              <a:rPr lang="zh-CN" altLang="en-US" sz="2400" u="none" dirty="0">
                <a:latin typeface="Arial Black" pitchFamily="34" charset="0"/>
              </a:rPr>
              <a:t>	</a:t>
            </a:r>
            <a:endParaRPr lang="zh-CN" altLang="en-US" sz="3200" u="none" dirty="0">
              <a:latin typeface="Arial Black" pitchFamily="34" charset="0"/>
            </a:endParaRPr>
          </a:p>
          <a:p>
            <a:pPr marL="342900" indent="-342900">
              <a:defRPr/>
            </a:pPr>
            <a:r>
              <a:rPr lang="zh-CN" altLang="en-US" sz="3200" u="none" dirty="0">
                <a:latin typeface="Arial Black" pitchFamily="34" charset="0"/>
              </a:rPr>
              <a:t>                 </a:t>
            </a:r>
            <a:endParaRPr lang="zh-CN" altLang="en-US" sz="3600" u="none" dirty="0">
              <a:latin typeface="Arial Black" pitchFamily="34" charset="0"/>
            </a:endParaRPr>
          </a:p>
          <a:p>
            <a:pPr marL="342900" indent="-342900">
              <a:spcBef>
                <a:spcPct val="50000"/>
              </a:spcBef>
              <a:defRPr/>
            </a:pPr>
            <a:endParaRPr lang="zh-CN" altLang="en-US" sz="3600" b="1" u="none" dirty="0">
              <a:latin typeface="Arial Black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1465"/>
            <a:ext cx="7772400" cy="150495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zh-CN" sz="4000" b="1" kern="0" dirty="0" smtClean="0">
                <a:solidFill>
                  <a:srgbClr val="452EF2"/>
                </a:solidFill>
              </a:rPr>
              <a:t>高 考 链 接</a:t>
            </a:r>
          </a:p>
        </p:txBody>
      </p:sp>
    </p:spTree>
    <p:extLst>
      <p:ext uri="{BB962C8B-B14F-4D97-AF65-F5344CB8AC3E}">
        <p14:creationId xmlns:p14="http://schemas.microsoft.com/office/powerpoint/2010/main" val="4063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7504" y="27721"/>
            <a:ext cx="9145016" cy="678565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5138" indent="-465138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kern="0" dirty="0" smtClean="0">
                <a:solidFill>
                  <a:srgbClr val="000000"/>
                </a:solidFill>
                <a:latin typeface="Times New Roman" pitchFamily="18" charset="0"/>
              </a:rPr>
              <a:t> The old temple ______(date) back to Tang Dynasty needs _______(repair).</a:t>
            </a:r>
          </a:p>
          <a:p>
            <a:pPr marL="465138" indent="-465138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3600" b="1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65138" indent="-465138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kern="0" dirty="0" smtClean="0">
                <a:solidFill>
                  <a:srgbClr val="000000"/>
                </a:solidFill>
                <a:latin typeface="Times New Roman" pitchFamily="18" charset="0"/>
              </a:rPr>
              <a:t>   He was probably the first in the middle ages________(suggest) that we must learn science by observing and experimenting on the things  around us.</a:t>
            </a:r>
          </a:p>
          <a:p>
            <a:pPr marL="465138" indent="-465138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kern="0" dirty="0" smtClean="0">
                <a:solidFill>
                  <a:srgbClr val="000000"/>
                </a:solidFill>
                <a:latin typeface="Times New Roman" pitchFamily="18" charset="0"/>
              </a:rPr>
              <a:t>	</a:t>
            </a:r>
            <a:endParaRPr lang="en-US" altLang="zh-CN" sz="3600" b="1" kern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692696"/>
            <a:ext cx="8208912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3600" b="1" kern="0" dirty="0" smtClean="0">
                <a:solidFill>
                  <a:srgbClr val="FF0000"/>
                </a:solidFill>
                <a:latin typeface="Times New Roman" pitchFamily="18" charset="0"/>
              </a:rPr>
              <a:t>	It </a:t>
            </a:r>
            <a:r>
              <a:rPr lang="en-US" altLang="zh-CN" sz="3600" b="1" kern="0" dirty="0">
                <a:solidFill>
                  <a:srgbClr val="FF0000"/>
                </a:solidFill>
                <a:latin typeface="Times New Roman" pitchFamily="18" charset="0"/>
              </a:rPr>
              <a:t>was </a:t>
            </a:r>
            <a:r>
              <a:rPr lang="en-US" altLang="zh-CN" sz="3600" b="1" kern="0" dirty="0">
                <a:solidFill>
                  <a:srgbClr val="000000"/>
                </a:solidFill>
                <a:latin typeface="Times New Roman" pitchFamily="18" charset="0"/>
              </a:rPr>
              <a:t>Galileo’s spirit of going direct to Nature and proving our opinions and theories by experiment </a:t>
            </a:r>
            <a:r>
              <a:rPr lang="en-US" altLang="zh-CN" sz="3600" b="1" kern="0" dirty="0">
                <a:solidFill>
                  <a:srgbClr val="FF0000"/>
                </a:solidFill>
                <a:latin typeface="Times New Roman" pitchFamily="18" charset="0"/>
              </a:rPr>
              <a:t>that</a:t>
            </a:r>
            <a:r>
              <a:rPr lang="en-US" altLang="zh-CN" sz="3600" b="1" kern="0" dirty="0">
                <a:solidFill>
                  <a:srgbClr val="000000"/>
                </a:solidFill>
                <a:latin typeface="Times New Roman" pitchFamily="18" charset="0"/>
              </a:rPr>
              <a:t> has led to all the discoveries of modern science.</a:t>
            </a:r>
          </a:p>
          <a:p>
            <a:pPr marL="465138" indent="-465138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b="1" kern="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8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496" y="764704"/>
            <a:ext cx="8968263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 smtClean="0"/>
              <a:t>1. Was </a:t>
            </a:r>
            <a:r>
              <a:rPr lang="en-US" altLang="zh-CN" sz="2800" b="1" dirty="0"/>
              <a:t>it in the room____</a:t>
            </a:r>
            <a:r>
              <a:rPr lang="en-US" altLang="zh-CN" sz="2800" b="1" dirty="0" err="1"/>
              <a:t>Mr</a:t>
            </a:r>
            <a:r>
              <a:rPr lang="en-US" altLang="zh-CN" sz="2800" b="1" dirty="0"/>
              <a:t>. Johnson lived ____the exhibition was held? </a:t>
            </a:r>
            <a:endParaRPr lang="zh-CN" altLang="zh-CN" sz="2800" b="1" dirty="0"/>
          </a:p>
          <a:p>
            <a:pPr lvl="0" algn="just"/>
            <a:r>
              <a:rPr lang="en-US" altLang="zh-CN" sz="2800" b="1" dirty="0"/>
              <a:t> </a:t>
            </a:r>
            <a:r>
              <a:rPr lang="en-US" altLang="zh-CN" sz="2800" b="1" dirty="0" smtClean="0"/>
              <a:t> A. that</a:t>
            </a:r>
            <a:r>
              <a:rPr lang="en-US" altLang="zh-CN" sz="2800" b="1" dirty="0"/>
              <a:t>; that  			B. where; that  </a:t>
            </a:r>
            <a:endParaRPr lang="zh-CN" altLang="zh-CN" sz="2800" b="1" dirty="0"/>
          </a:p>
          <a:p>
            <a:pPr algn="just"/>
            <a:r>
              <a:rPr lang="en-US" altLang="zh-CN" sz="2800" b="1" dirty="0"/>
              <a:t> </a:t>
            </a:r>
            <a:r>
              <a:rPr lang="en-US" altLang="zh-CN" sz="2800" b="1" dirty="0" smtClean="0"/>
              <a:t> C </a:t>
            </a:r>
            <a:r>
              <a:rPr lang="en-US" altLang="zh-CN" sz="2800" b="1" dirty="0"/>
              <a:t>.where;  where  	</a:t>
            </a:r>
            <a:r>
              <a:rPr lang="en-US" altLang="zh-CN" sz="2800" b="1" dirty="0" smtClean="0"/>
              <a:t>	D</a:t>
            </a:r>
            <a:r>
              <a:rPr lang="en-US" altLang="zh-CN" sz="2800" b="1" dirty="0"/>
              <a:t>. that; where   </a:t>
            </a:r>
            <a:endParaRPr lang="en-US" altLang="zh-CN" sz="2800" b="1" dirty="0" smtClean="0"/>
          </a:p>
          <a:p>
            <a:pPr algn="just"/>
            <a:endParaRPr lang="zh-CN" altLang="zh-CN" sz="2800" b="1" dirty="0"/>
          </a:p>
          <a:p>
            <a:pPr algn="just"/>
            <a:r>
              <a:rPr lang="en-US" altLang="zh-CN" sz="2800" b="1" dirty="0" smtClean="0"/>
              <a:t>2. It </a:t>
            </a:r>
            <a:r>
              <a:rPr lang="en-US" altLang="zh-CN" sz="2800" b="1" dirty="0"/>
              <a:t>was in the small house ______ was built with stones by his father ______ he spent his childhood. </a:t>
            </a:r>
            <a:endParaRPr lang="zh-CN" altLang="zh-CN" sz="2800" b="1" dirty="0"/>
          </a:p>
          <a:p>
            <a:pPr marL="514350" indent="-514350" algn="just">
              <a:buAutoNum type="alphaUcPeriod"/>
            </a:pPr>
            <a:r>
              <a:rPr lang="en-US" altLang="zh-CN" sz="2800" b="1" dirty="0" smtClean="0"/>
              <a:t>which</a:t>
            </a:r>
            <a:r>
              <a:rPr lang="en-US" altLang="zh-CN" sz="2800" b="1" dirty="0"/>
              <a:t>, that   </a:t>
            </a:r>
            <a:r>
              <a:rPr lang="en-US" altLang="zh-CN" sz="2800" b="1" dirty="0" smtClean="0"/>
              <a:t>		B</a:t>
            </a:r>
            <a:r>
              <a:rPr lang="en-US" altLang="zh-CN" sz="2800" b="1" dirty="0"/>
              <a:t>. that, which  </a:t>
            </a:r>
            <a:endParaRPr lang="en-US" altLang="zh-CN" sz="2800" b="1" dirty="0" smtClean="0"/>
          </a:p>
          <a:p>
            <a:pPr algn="just"/>
            <a:r>
              <a:rPr lang="en-US" altLang="zh-CN" sz="2800" b="1" dirty="0" smtClean="0"/>
              <a:t>C</a:t>
            </a:r>
            <a:r>
              <a:rPr lang="en-US" altLang="zh-CN" sz="2800" b="1" dirty="0"/>
              <a:t>. which, which  </a:t>
            </a:r>
            <a:r>
              <a:rPr lang="en-US" altLang="zh-CN" sz="2800" b="1" dirty="0" smtClean="0"/>
              <a:t>		D</a:t>
            </a:r>
            <a:r>
              <a:rPr lang="en-US" altLang="zh-CN" sz="2800" b="1" dirty="0"/>
              <a:t>. that, </a:t>
            </a:r>
            <a:r>
              <a:rPr lang="en-US" altLang="zh-CN" sz="2800" b="1" dirty="0" smtClean="0"/>
              <a:t>where</a:t>
            </a:r>
          </a:p>
          <a:p>
            <a:pPr algn="just"/>
            <a:endParaRPr lang="zh-CN" altLang="zh-CN" sz="2800" b="1" dirty="0"/>
          </a:p>
          <a:p>
            <a:pPr algn="just"/>
            <a:r>
              <a:rPr lang="en-US" altLang="zh-CN" sz="2800" b="1" dirty="0" smtClean="0"/>
              <a:t>3. It </a:t>
            </a:r>
            <a:r>
              <a:rPr lang="en-US" altLang="zh-CN" sz="2800" b="1" dirty="0"/>
              <a:t>was just in the room _____ he was born _____ he died. </a:t>
            </a:r>
            <a:endParaRPr lang="zh-CN" altLang="zh-CN" sz="2800" b="1" dirty="0"/>
          </a:p>
          <a:p>
            <a:pPr algn="just"/>
            <a:r>
              <a:rPr lang="en-US" altLang="zh-CN" sz="2800" b="1" dirty="0"/>
              <a:t>A. where, which  </a:t>
            </a:r>
            <a:r>
              <a:rPr lang="en-US" altLang="zh-CN" sz="2800" b="1" dirty="0" smtClean="0"/>
              <a:t>			B</a:t>
            </a:r>
            <a:r>
              <a:rPr lang="en-US" altLang="zh-CN" sz="2800" b="1" dirty="0"/>
              <a:t>. that, that </a:t>
            </a:r>
            <a:endParaRPr lang="zh-CN" altLang="zh-CN" sz="2800" b="1" dirty="0"/>
          </a:p>
          <a:p>
            <a:pPr algn="just"/>
            <a:r>
              <a:rPr lang="en-US" altLang="zh-CN" sz="2800" b="1" dirty="0"/>
              <a:t>C. where, that  </a:t>
            </a:r>
            <a:r>
              <a:rPr lang="en-US" altLang="zh-CN" sz="2800" b="1" dirty="0" smtClean="0"/>
              <a:t>			D</a:t>
            </a:r>
            <a:r>
              <a:rPr lang="en-US" altLang="zh-CN" sz="2800" b="1" dirty="0"/>
              <a:t>. which, that</a:t>
            </a:r>
            <a:endParaRPr lang="zh-CN" altLang="zh-CN" sz="2800" b="1" dirty="0"/>
          </a:p>
          <a:p>
            <a:pPr algn="just"/>
            <a:endParaRPr lang="en-US" altLang="zh-CN" sz="2800" b="1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39552" y="28709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b="1" kern="0" dirty="0" smtClean="0">
                <a:solidFill>
                  <a:srgbClr val="452EF2"/>
                </a:solidFill>
              </a:rPr>
              <a:t>强调句的重难点</a:t>
            </a:r>
            <a:endParaRPr lang="zh-CN" altLang="en-US" b="1" kern="0" dirty="0">
              <a:solidFill>
                <a:srgbClr val="452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889248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/>
              <a:t>4. It </a:t>
            </a:r>
            <a:r>
              <a:rPr lang="en-US" altLang="zh-CN" sz="2800" b="1" dirty="0"/>
              <a:t>was not until midnight   ____  they reached the camp site. </a:t>
            </a:r>
            <a:endParaRPr lang="zh-CN" altLang="zh-CN" sz="2800" b="1" dirty="0"/>
          </a:p>
          <a:p>
            <a:r>
              <a:rPr lang="zh-CN" altLang="zh-CN" sz="2800" b="1" dirty="0"/>
              <a:t>（</a:t>
            </a:r>
            <a:r>
              <a:rPr lang="en-US" altLang="zh-CN" sz="2800" b="1" dirty="0"/>
              <a:t>08</a:t>
            </a:r>
            <a:r>
              <a:rPr lang="zh-CN" altLang="zh-CN" sz="2800" b="1" dirty="0"/>
              <a:t>重庆）</a:t>
            </a:r>
          </a:p>
          <a:p>
            <a:pPr marL="342900" indent="-342900">
              <a:buAutoNum type="alphaUcPeriod"/>
            </a:pPr>
            <a:r>
              <a:rPr lang="en-US" altLang="zh-CN" sz="2800" b="1" dirty="0"/>
              <a:t>that  B. when   C. while   D. as</a:t>
            </a:r>
          </a:p>
          <a:p>
            <a:endParaRPr lang="zh-CN" altLang="zh-CN" sz="2800" b="1" dirty="0"/>
          </a:p>
          <a:p>
            <a:r>
              <a:rPr lang="en-US" altLang="zh-CN" sz="2800" b="1" dirty="0" smtClean="0"/>
              <a:t>5. Was </a:t>
            </a:r>
            <a:r>
              <a:rPr lang="en-US" altLang="zh-CN" sz="2800" b="1" dirty="0"/>
              <a:t>it not until you began to work _____________how much time you had wasted?  </a:t>
            </a:r>
            <a:endParaRPr lang="zh-CN" altLang="zh-CN" sz="2800" b="1" dirty="0"/>
          </a:p>
          <a:p>
            <a:r>
              <a:rPr lang="en-US" altLang="zh-CN" sz="2800" b="1" dirty="0"/>
              <a:t>A. did you realize 	     	</a:t>
            </a:r>
            <a:r>
              <a:rPr lang="en-US" altLang="zh-CN" sz="2800" b="1" dirty="0" smtClean="0"/>
              <a:t>B</a:t>
            </a:r>
            <a:r>
              <a:rPr lang="en-US" altLang="zh-CN" sz="2800" b="1" dirty="0"/>
              <a:t>. that you realized </a:t>
            </a:r>
            <a:endParaRPr lang="zh-CN" altLang="zh-CN" sz="2800" b="1" dirty="0"/>
          </a:p>
          <a:p>
            <a:r>
              <a:rPr lang="en-US" altLang="zh-CN" sz="2800" b="1" dirty="0"/>
              <a:t>C. did you not realize    		D. that you didn’t </a:t>
            </a:r>
            <a:r>
              <a:rPr lang="en-US" altLang="zh-CN" sz="2800" b="1" dirty="0" smtClean="0"/>
              <a:t>realize</a:t>
            </a:r>
          </a:p>
          <a:p>
            <a:endParaRPr lang="en-US" altLang="zh-CN" sz="2800" b="1" dirty="0"/>
          </a:p>
          <a:p>
            <a:r>
              <a:rPr lang="en-US" altLang="zh-CN" sz="2800" b="1" dirty="0" smtClean="0"/>
              <a:t>6. Not </a:t>
            </a:r>
            <a:r>
              <a:rPr lang="en-US" altLang="zh-CN" sz="2800" b="1" dirty="0"/>
              <a:t>until all the fish died in the river _____ how serious the pollution was.</a:t>
            </a:r>
          </a:p>
          <a:p>
            <a:r>
              <a:rPr lang="en-US" altLang="zh-CN" sz="2800" b="1" dirty="0" smtClean="0"/>
              <a:t>A. did </a:t>
            </a:r>
            <a:r>
              <a:rPr lang="en-US" altLang="zh-CN" sz="2800" b="1" dirty="0"/>
              <a:t>the villagers </a:t>
            </a:r>
            <a:r>
              <a:rPr lang="en-US" altLang="zh-CN" sz="2800" b="1" dirty="0" smtClean="0"/>
              <a:t>realize    B. the </a:t>
            </a:r>
            <a:r>
              <a:rPr lang="en-US" altLang="zh-CN" sz="2800" b="1" dirty="0"/>
              <a:t>villagers realized</a:t>
            </a:r>
          </a:p>
          <a:p>
            <a:r>
              <a:rPr lang="en-US" altLang="zh-CN" sz="2800" b="1" dirty="0" smtClean="0"/>
              <a:t>C. the </a:t>
            </a:r>
            <a:r>
              <a:rPr lang="en-US" altLang="zh-CN" sz="2800" b="1" dirty="0"/>
              <a:t>villagers did realize    </a:t>
            </a:r>
            <a:r>
              <a:rPr lang="en-US" altLang="zh-CN" sz="2800" b="1" dirty="0" smtClean="0"/>
              <a:t>D. didn't </a:t>
            </a:r>
            <a:r>
              <a:rPr lang="en-US" altLang="zh-CN" sz="2800" b="1" dirty="0"/>
              <a:t>the villagers realize</a:t>
            </a:r>
          </a:p>
          <a:p>
            <a:endParaRPr lang="en-US" altLang="zh-CN" sz="2800" b="1" dirty="0" smtClean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9668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默认设计模板">
  <a:themeElements>
    <a:clrScheme name="6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3984</Words>
  <Application>Microsoft Office PowerPoint</Application>
  <PresentationFormat>全屏显示(4:3)</PresentationFormat>
  <Paragraphs>645</Paragraphs>
  <Slides>100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14</vt:i4>
      </vt:variant>
      <vt:variant>
        <vt:lpstr>幻灯片标题</vt:lpstr>
      </vt:variant>
      <vt:variant>
        <vt:i4>100</vt:i4>
      </vt:variant>
    </vt:vector>
  </HeadingPairs>
  <TitlesOfParts>
    <vt:vector size="114" baseType="lpstr">
      <vt:lpstr>Office 主题​​</vt:lpstr>
      <vt:lpstr>默认设计模板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9_默认设计模板</vt:lpstr>
      <vt:lpstr>10_默认设计模板</vt:lpstr>
      <vt:lpstr>11_默认设计模板</vt:lpstr>
      <vt:lpstr>12_默认设计模板</vt:lpstr>
      <vt:lpstr>13_默认设计模板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V-ing (令人…的）&amp;V-ed （感到…的） </vt:lpstr>
      <vt:lpstr>PowerPoint 演示文稿</vt:lpstr>
      <vt:lpstr>Remain 的用法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高考中分词的考查点</vt:lpstr>
      <vt:lpstr>分词考点的两个误区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 考 链 接</vt:lpstr>
      <vt:lpstr>PowerPoint 演示文稿</vt:lpstr>
      <vt:lpstr>语 篇 运 用</vt:lpstr>
      <vt:lpstr>PowerPoint 演示文稿</vt:lpstr>
      <vt:lpstr>in spite of &amp; despite </vt:lpstr>
      <vt:lpstr>PowerPoint 演示文稿</vt:lpstr>
      <vt:lpstr>PowerPoint 演示文稿</vt:lpstr>
      <vt:lpstr>Only if  &amp; if only</vt:lpstr>
      <vt:lpstr>By 的用法  （表增减程度）</vt:lpstr>
      <vt:lpstr>attend 的用法 </vt:lpstr>
      <vt:lpstr>PowerPoint 演示文稿</vt:lpstr>
      <vt:lpstr>PowerPoint 演示文稿</vt:lpstr>
      <vt:lpstr>Suggest 的用法</vt:lpstr>
      <vt:lpstr>PowerPoint 演示文稿</vt:lpstr>
      <vt:lpstr>PowerPoint 演示文稿</vt:lpstr>
      <vt:lpstr>PowerPoint 演示文稿</vt:lpstr>
      <vt:lpstr>PowerPoint 演示文稿</vt:lpstr>
      <vt:lpstr>Blame 的用法</vt:lpstr>
      <vt:lpstr>PowerPoint 演示文稿</vt:lpstr>
      <vt:lpstr>PowerPoint 演示文稿</vt:lpstr>
      <vt:lpstr>高考中with 的考察</vt:lpstr>
      <vt:lpstr>enthusiastic</vt:lpstr>
      <vt:lpstr>PowerPoint 演示文稿</vt:lpstr>
      <vt:lpstr>PowerPoint 演示文稿</vt:lpstr>
      <vt:lpstr>affect &amp; effect</vt:lpstr>
      <vt:lpstr>Subjunctive Mood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126</cp:revision>
  <dcterms:created xsi:type="dcterms:W3CDTF">2016-08-30T23:57:45Z</dcterms:created>
  <dcterms:modified xsi:type="dcterms:W3CDTF">2016-09-13T02:13:33Z</dcterms:modified>
</cp:coreProperties>
</file>